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315" r:id="rId4"/>
    <p:sldId id="332" r:id="rId5"/>
    <p:sldId id="333" r:id="rId6"/>
    <p:sldId id="337" r:id="rId7"/>
    <p:sldId id="338" r:id="rId8"/>
    <p:sldId id="336"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11" r:id="rId23"/>
  </p:sldIdLst>
  <p:sldSz cx="17711738" cy="9482138"/>
  <p:notesSz cx="6858000" cy="9144000"/>
  <p:custDataLst>
    <p:tags r:id="rId25"/>
  </p:custDataLst>
  <p:defaultTextStyle>
    <a:defPPr>
      <a:defRPr lang="en-US"/>
    </a:defPPr>
    <a:lvl1pPr marL="0" algn="l" defTabSz="885681" rtl="0" eaLnBrk="1" latinLnBrk="0" hangingPunct="1">
      <a:defRPr sz="3500" kern="1200">
        <a:solidFill>
          <a:schemeClr val="tx1"/>
        </a:solidFill>
        <a:latin typeface="+mn-lt"/>
        <a:ea typeface="+mn-ea"/>
        <a:cs typeface="+mn-cs"/>
      </a:defRPr>
    </a:lvl1pPr>
    <a:lvl2pPr marL="885681" algn="l" defTabSz="885681" rtl="0" eaLnBrk="1" latinLnBrk="0" hangingPunct="1">
      <a:defRPr sz="3500" kern="1200">
        <a:solidFill>
          <a:schemeClr val="tx1"/>
        </a:solidFill>
        <a:latin typeface="+mn-lt"/>
        <a:ea typeface="+mn-ea"/>
        <a:cs typeface="+mn-cs"/>
      </a:defRPr>
    </a:lvl2pPr>
    <a:lvl3pPr marL="1771364" algn="l" defTabSz="885681" rtl="0" eaLnBrk="1" latinLnBrk="0" hangingPunct="1">
      <a:defRPr sz="3500" kern="1200">
        <a:solidFill>
          <a:schemeClr val="tx1"/>
        </a:solidFill>
        <a:latin typeface="+mn-lt"/>
        <a:ea typeface="+mn-ea"/>
        <a:cs typeface="+mn-cs"/>
      </a:defRPr>
    </a:lvl3pPr>
    <a:lvl4pPr marL="2657043" algn="l" defTabSz="885681" rtl="0" eaLnBrk="1" latinLnBrk="0" hangingPunct="1">
      <a:defRPr sz="3500" kern="1200">
        <a:solidFill>
          <a:schemeClr val="tx1"/>
        </a:solidFill>
        <a:latin typeface="+mn-lt"/>
        <a:ea typeface="+mn-ea"/>
        <a:cs typeface="+mn-cs"/>
      </a:defRPr>
    </a:lvl4pPr>
    <a:lvl5pPr marL="3542726" algn="l" defTabSz="885681" rtl="0" eaLnBrk="1" latinLnBrk="0" hangingPunct="1">
      <a:defRPr sz="3500" kern="1200">
        <a:solidFill>
          <a:schemeClr val="tx1"/>
        </a:solidFill>
        <a:latin typeface="+mn-lt"/>
        <a:ea typeface="+mn-ea"/>
        <a:cs typeface="+mn-cs"/>
      </a:defRPr>
    </a:lvl5pPr>
    <a:lvl6pPr marL="4428407" algn="l" defTabSz="885681" rtl="0" eaLnBrk="1" latinLnBrk="0" hangingPunct="1">
      <a:defRPr sz="3500" kern="1200">
        <a:solidFill>
          <a:schemeClr val="tx1"/>
        </a:solidFill>
        <a:latin typeface="+mn-lt"/>
        <a:ea typeface="+mn-ea"/>
        <a:cs typeface="+mn-cs"/>
      </a:defRPr>
    </a:lvl6pPr>
    <a:lvl7pPr marL="5314089" algn="l" defTabSz="885681" rtl="0" eaLnBrk="1" latinLnBrk="0" hangingPunct="1">
      <a:defRPr sz="3500" kern="1200">
        <a:solidFill>
          <a:schemeClr val="tx1"/>
        </a:solidFill>
        <a:latin typeface="+mn-lt"/>
        <a:ea typeface="+mn-ea"/>
        <a:cs typeface="+mn-cs"/>
      </a:defRPr>
    </a:lvl7pPr>
    <a:lvl8pPr marL="6199771" algn="l" defTabSz="885681" rtl="0" eaLnBrk="1" latinLnBrk="0" hangingPunct="1">
      <a:defRPr sz="3500" kern="1200">
        <a:solidFill>
          <a:schemeClr val="tx1"/>
        </a:solidFill>
        <a:latin typeface="+mn-lt"/>
        <a:ea typeface="+mn-ea"/>
        <a:cs typeface="+mn-cs"/>
      </a:defRPr>
    </a:lvl8pPr>
    <a:lvl9pPr marL="7085451" algn="l" defTabSz="885681" rtl="0" eaLnBrk="1" latinLnBrk="0" hangingPunct="1">
      <a:defRPr sz="3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8AE62"/>
    <a:srgbClr val="8000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18" autoAdjust="0"/>
    <p:restoredTop sz="88531" autoAdjust="0"/>
  </p:normalViewPr>
  <p:slideViewPr>
    <p:cSldViewPr snapToGrid="0" snapToObjects="1">
      <p:cViewPr varScale="1">
        <p:scale>
          <a:sx n="55" d="100"/>
          <a:sy n="55" d="100"/>
        </p:scale>
        <p:origin x="-72" y="-366"/>
      </p:cViewPr>
      <p:guideLst>
        <p:guide orient="horz" pos="2987"/>
        <p:guide pos="557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A95A0-67D7-4FE0-9DAF-76D335422584}" type="datetimeFigureOut">
              <a:rPr lang="en-US" smtClean="0"/>
              <a:pPr/>
              <a:t>2/20/2013</a:t>
            </a:fld>
            <a:endParaRPr lang="en-US"/>
          </a:p>
        </p:txBody>
      </p:sp>
      <p:sp>
        <p:nvSpPr>
          <p:cNvPr id="4" name="Slide Image Placeholder 3"/>
          <p:cNvSpPr>
            <a:spLocks noGrp="1" noRot="1" noChangeAspect="1"/>
          </p:cNvSpPr>
          <p:nvPr>
            <p:ph type="sldImg" idx="2"/>
          </p:nvPr>
        </p:nvSpPr>
        <p:spPr>
          <a:xfrm>
            <a:off x="227013" y="685800"/>
            <a:ext cx="64039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FE086-FCAE-4DD3-A4B8-6CA4BAACF5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lumMod val="95000"/>
                    <a:lumOff val="5000"/>
                  </a:schemeClr>
                </a:solidFill>
                <a:effectLst>
                  <a:outerShdw blurRad="38100" dist="38100" dir="2700000" algn="tl">
                    <a:srgbClr val="000000">
                      <a:alpha val="43137"/>
                    </a:srgbClr>
                  </a:outerShdw>
                </a:effectLst>
              </a:rPr>
              <a:t>NOTE: I used the font “Old English text” in the scroll above. I have included the font in the Artwork folder.</a:t>
            </a:r>
          </a:p>
          <a:p>
            <a:r>
              <a:rPr lang="en-US" sz="1200" b="1" dirty="0" smtClean="0">
                <a:solidFill>
                  <a:schemeClr val="tx1">
                    <a:lumMod val="95000"/>
                    <a:lumOff val="5000"/>
                  </a:schemeClr>
                </a:solidFill>
                <a:effectLst>
                  <a:outerShdw blurRad="38100" dist="38100" dir="2700000" algn="tl">
                    <a:srgbClr val="000000">
                      <a:alpha val="43137"/>
                    </a:srgbClr>
                  </a:outerShdw>
                </a:effectLst>
              </a:rPr>
              <a:t>(you can install it in your system “fonts” folder, then it will work)</a:t>
            </a:r>
          </a:p>
        </p:txBody>
      </p:sp>
      <p:sp>
        <p:nvSpPr>
          <p:cNvPr id="4" name="Slide Number Placeholder 3"/>
          <p:cNvSpPr>
            <a:spLocks noGrp="1"/>
          </p:cNvSpPr>
          <p:nvPr>
            <p:ph type="sldNum" sz="quarter" idx="10"/>
          </p:nvPr>
        </p:nvSpPr>
        <p:spPr/>
        <p:txBody>
          <a:bodyPr/>
          <a:lstStyle/>
          <a:p>
            <a:fld id="{74CFE086-FCAE-4DD3-A4B8-6CA4BAACF53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CFE086-FCAE-4DD3-A4B8-6CA4BAACF53B}"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4CFE086-FCAE-4DD3-A4B8-6CA4BAACF53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8383" y="2945613"/>
            <a:ext cx="15054976" cy="203251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2656762" y="5373212"/>
            <a:ext cx="12398217" cy="2423213"/>
          </a:xfrm>
          <a:prstGeom prst="rect">
            <a:avLst/>
          </a:prstGeom>
        </p:spPr>
        <p:txBody>
          <a:bodyPr/>
          <a:lstStyle>
            <a:lvl1pPr marL="0" indent="0" algn="ctr">
              <a:buNone/>
              <a:defRPr>
                <a:solidFill>
                  <a:schemeClr val="tx1">
                    <a:tint val="75000"/>
                  </a:schemeClr>
                </a:solidFill>
              </a:defRPr>
            </a:lvl1pPr>
            <a:lvl2pPr marL="885681" indent="0" algn="ctr">
              <a:buNone/>
              <a:defRPr>
                <a:solidFill>
                  <a:schemeClr val="tx1">
                    <a:tint val="75000"/>
                  </a:schemeClr>
                </a:solidFill>
              </a:defRPr>
            </a:lvl2pPr>
            <a:lvl3pPr marL="1771364" indent="0" algn="ctr">
              <a:buNone/>
              <a:defRPr>
                <a:solidFill>
                  <a:schemeClr val="tx1">
                    <a:tint val="75000"/>
                  </a:schemeClr>
                </a:solidFill>
              </a:defRPr>
            </a:lvl3pPr>
            <a:lvl4pPr marL="2657043" indent="0" algn="ctr">
              <a:buNone/>
              <a:defRPr>
                <a:solidFill>
                  <a:schemeClr val="tx1">
                    <a:tint val="75000"/>
                  </a:schemeClr>
                </a:solidFill>
              </a:defRPr>
            </a:lvl4pPr>
            <a:lvl5pPr marL="3542726" indent="0" algn="ctr">
              <a:buNone/>
              <a:defRPr>
                <a:solidFill>
                  <a:schemeClr val="tx1">
                    <a:tint val="75000"/>
                  </a:schemeClr>
                </a:solidFill>
              </a:defRPr>
            </a:lvl5pPr>
            <a:lvl6pPr marL="4428407" indent="0" algn="ctr">
              <a:buNone/>
              <a:defRPr>
                <a:solidFill>
                  <a:schemeClr val="tx1">
                    <a:tint val="75000"/>
                  </a:schemeClr>
                </a:solidFill>
              </a:defRPr>
            </a:lvl6pPr>
            <a:lvl7pPr marL="5314089" indent="0" algn="ctr">
              <a:buNone/>
              <a:defRPr>
                <a:solidFill>
                  <a:schemeClr val="tx1">
                    <a:tint val="75000"/>
                  </a:schemeClr>
                </a:solidFill>
              </a:defRPr>
            </a:lvl7pPr>
            <a:lvl8pPr marL="6199771" indent="0" algn="ctr">
              <a:buNone/>
              <a:defRPr>
                <a:solidFill>
                  <a:schemeClr val="tx1">
                    <a:tint val="75000"/>
                  </a:schemeClr>
                </a:solidFill>
              </a:defRPr>
            </a:lvl8pPr>
            <a:lvl9pPr marL="7085451"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5588" y="379729"/>
            <a:ext cx="15940564" cy="1580357"/>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885588" y="3259332"/>
            <a:ext cx="15940564" cy="5210941"/>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5" name="Footer Placeholder 4"/>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6" name="Slide Number Placeholder 5"/>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41011" y="285342"/>
            <a:ext cx="3985141" cy="6066813"/>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85588" y="285342"/>
            <a:ext cx="11660228" cy="606681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5" name="Footer Placeholder 4"/>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6" name="Slide Number Placeholder 5"/>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5588" y="379729"/>
            <a:ext cx="15940564" cy="1580357"/>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885588" y="3259332"/>
            <a:ext cx="15940564" cy="5210941"/>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5" name="Footer Placeholder 4"/>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6" name="Slide Number Placeholder 5"/>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9106" y="6093157"/>
            <a:ext cx="15054976" cy="1883257"/>
          </a:xfrm>
          <a:prstGeom prst="rect">
            <a:avLst/>
          </a:prstGeom>
        </p:spPr>
        <p:txBody>
          <a:bodyPr anchor="t"/>
          <a:lstStyle>
            <a:lvl1pPr algn="l">
              <a:defRPr sz="7800" b="1" cap="all"/>
            </a:lvl1pPr>
          </a:lstStyle>
          <a:p>
            <a:r>
              <a:rPr lang="en-GB" smtClean="0"/>
              <a:t>Click to edit Master title style</a:t>
            </a:r>
            <a:endParaRPr lang="en-US"/>
          </a:p>
        </p:txBody>
      </p:sp>
      <p:sp>
        <p:nvSpPr>
          <p:cNvPr id="3" name="Text Placeholder 2"/>
          <p:cNvSpPr>
            <a:spLocks noGrp="1"/>
          </p:cNvSpPr>
          <p:nvPr>
            <p:ph type="body" idx="1"/>
          </p:nvPr>
        </p:nvSpPr>
        <p:spPr>
          <a:xfrm>
            <a:off x="1399106" y="4018935"/>
            <a:ext cx="15054976" cy="2074215"/>
          </a:xfrm>
          <a:prstGeom prst="rect">
            <a:avLst/>
          </a:prstGeom>
        </p:spPr>
        <p:txBody>
          <a:bodyPr anchor="b"/>
          <a:lstStyle>
            <a:lvl1pPr marL="0" indent="0">
              <a:buNone/>
              <a:defRPr sz="3900">
                <a:solidFill>
                  <a:schemeClr val="tx1">
                    <a:tint val="75000"/>
                  </a:schemeClr>
                </a:solidFill>
              </a:defRPr>
            </a:lvl1pPr>
            <a:lvl2pPr marL="885681" indent="0">
              <a:buNone/>
              <a:defRPr sz="3500">
                <a:solidFill>
                  <a:schemeClr val="tx1">
                    <a:tint val="75000"/>
                  </a:schemeClr>
                </a:solidFill>
              </a:defRPr>
            </a:lvl2pPr>
            <a:lvl3pPr marL="1771364" indent="0">
              <a:buNone/>
              <a:defRPr sz="3100">
                <a:solidFill>
                  <a:schemeClr val="tx1">
                    <a:tint val="75000"/>
                  </a:schemeClr>
                </a:solidFill>
              </a:defRPr>
            </a:lvl3pPr>
            <a:lvl4pPr marL="2657043" indent="0">
              <a:buNone/>
              <a:defRPr sz="2700">
                <a:solidFill>
                  <a:schemeClr val="tx1">
                    <a:tint val="75000"/>
                  </a:schemeClr>
                </a:solidFill>
              </a:defRPr>
            </a:lvl4pPr>
            <a:lvl5pPr marL="3542726" indent="0">
              <a:buNone/>
              <a:defRPr sz="2700">
                <a:solidFill>
                  <a:schemeClr val="tx1">
                    <a:tint val="75000"/>
                  </a:schemeClr>
                </a:solidFill>
              </a:defRPr>
            </a:lvl5pPr>
            <a:lvl6pPr marL="4428407" indent="0">
              <a:buNone/>
              <a:defRPr sz="2700">
                <a:solidFill>
                  <a:schemeClr val="tx1">
                    <a:tint val="75000"/>
                  </a:schemeClr>
                </a:solidFill>
              </a:defRPr>
            </a:lvl6pPr>
            <a:lvl7pPr marL="5314089" indent="0">
              <a:buNone/>
              <a:defRPr sz="2700">
                <a:solidFill>
                  <a:schemeClr val="tx1">
                    <a:tint val="75000"/>
                  </a:schemeClr>
                </a:solidFill>
              </a:defRPr>
            </a:lvl7pPr>
            <a:lvl8pPr marL="6199771" indent="0">
              <a:buNone/>
              <a:defRPr sz="2700">
                <a:solidFill>
                  <a:schemeClr val="tx1">
                    <a:tint val="75000"/>
                  </a:schemeClr>
                </a:solidFill>
              </a:defRPr>
            </a:lvl8pPr>
            <a:lvl9pPr marL="7085451" indent="0">
              <a:buNone/>
              <a:defRPr sz="27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5" name="Footer Placeholder 4"/>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6" name="Slide Number Placeholder 5"/>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5588" y="379729"/>
            <a:ext cx="15940564" cy="1580357"/>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885587" y="1659380"/>
            <a:ext cx="7822684" cy="4692779"/>
          </a:xfrm>
          <a:prstGeom prst="rect">
            <a:avLst/>
          </a:prstGeom>
        </p:spPr>
        <p:txBody>
          <a:bodyPr/>
          <a:lstStyle>
            <a:lvl1pPr>
              <a:defRPr sz="54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9003467" y="1659380"/>
            <a:ext cx="7822684" cy="4692779"/>
          </a:xfrm>
          <a:prstGeom prst="rect">
            <a:avLst/>
          </a:prstGeom>
        </p:spPr>
        <p:txBody>
          <a:bodyPr/>
          <a:lstStyle>
            <a:lvl1pPr>
              <a:defRPr sz="54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6" name="Footer Placeholder 5"/>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7" name="Slide Number Placeholder 6"/>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5588" y="379729"/>
            <a:ext cx="15940564" cy="1580357"/>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85587" y="2122508"/>
            <a:ext cx="7825761" cy="884561"/>
          </a:xfrm>
          <a:prstGeom prst="rect">
            <a:avLst/>
          </a:prstGeom>
        </p:spPr>
        <p:txBody>
          <a:bodyPr anchor="b"/>
          <a:lstStyle>
            <a:lvl1pPr marL="0" indent="0">
              <a:buNone/>
              <a:defRPr sz="4700" b="1"/>
            </a:lvl1pPr>
            <a:lvl2pPr marL="885681" indent="0">
              <a:buNone/>
              <a:defRPr sz="3900" b="1"/>
            </a:lvl2pPr>
            <a:lvl3pPr marL="1771364" indent="0">
              <a:buNone/>
              <a:defRPr sz="3500" b="1"/>
            </a:lvl3pPr>
            <a:lvl4pPr marL="2657043" indent="0">
              <a:buNone/>
              <a:defRPr sz="3100" b="1"/>
            </a:lvl4pPr>
            <a:lvl5pPr marL="3542726" indent="0">
              <a:buNone/>
              <a:defRPr sz="3100" b="1"/>
            </a:lvl5pPr>
            <a:lvl6pPr marL="4428407" indent="0">
              <a:buNone/>
              <a:defRPr sz="3100" b="1"/>
            </a:lvl6pPr>
            <a:lvl7pPr marL="5314089" indent="0">
              <a:buNone/>
              <a:defRPr sz="3100" b="1"/>
            </a:lvl7pPr>
            <a:lvl8pPr marL="6199771" indent="0">
              <a:buNone/>
              <a:defRPr sz="3100" b="1"/>
            </a:lvl8pPr>
            <a:lvl9pPr marL="7085451" indent="0">
              <a:buNone/>
              <a:defRPr sz="3100" b="1"/>
            </a:lvl9pPr>
          </a:lstStyle>
          <a:p>
            <a:pPr lvl="0"/>
            <a:r>
              <a:rPr lang="en-GB" smtClean="0"/>
              <a:t>Click to edit Master text styles</a:t>
            </a:r>
          </a:p>
        </p:txBody>
      </p:sp>
      <p:sp>
        <p:nvSpPr>
          <p:cNvPr id="4" name="Content Placeholder 3"/>
          <p:cNvSpPr>
            <a:spLocks noGrp="1"/>
          </p:cNvSpPr>
          <p:nvPr>
            <p:ph sz="half" idx="2"/>
          </p:nvPr>
        </p:nvSpPr>
        <p:spPr>
          <a:xfrm>
            <a:off x="885587" y="3007066"/>
            <a:ext cx="7825761" cy="5463205"/>
          </a:xfrm>
          <a:prstGeom prst="rect">
            <a:avLst/>
          </a:prstGeo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8997323" y="2122508"/>
            <a:ext cx="7828834" cy="884561"/>
          </a:xfrm>
          <a:prstGeom prst="rect">
            <a:avLst/>
          </a:prstGeom>
        </p:spPr>
        <p:txBody>
          <a:bodyPr anchor="b"/>
          <a:lstStyle>
            <a:lvl1pPr marL="0" indent="0">
              <a:buNone/>
              <a:defRPr sz="4700" b="1"/>
            </a:lvl1pPr>
            <a:lvl2pPr marL="885681" indent="0">
              <a:buNone/>
              <a:defRPr sz="3900" b="1"/>
            </a:lvl2pPr>
            <a:lvl3pPr marL="1771364" indent="0">
              <a:buNone/>
              <a:defRPr sz="3500" b="1"/>
            </a:lvl3pPr>
            <a:lvl4pPr marL="2657043" indent="0">
              <a:buNone/>
              <a:defRPr sz="3100" b="1"/>
            </a:lvl4pPr>
            <a:lvl5pPr marL="3542726" indent="0">
              <a:buNone/>
              <a:defRPr sz="3100" b="1"/>
            </a:lvl5pPr>
            <a:lvl6pPr marL="4428407" indent="0">
              <a:buNone/>
              <a:defRPr sz="3100" b="1"/>
            </a:lvl6pPr>
            <a:lvl7pPr marL="5314089" indent="0">
              <a:buNone/>
              <a:defRPr sz="3100" b="1"/>
            </a:lvl7pPr>
            <a:lvl8pPr marL="6199771" indent="0">
              <a:buNone/>
              <a:defRPr sz="3100" b="1"/>
            </a:lvl8pPr>
            <a:lvl9pPr marL="7085451" indent="0">
              <a:buNone/>
              <a:defRPr sz="3100" b="1"/>
            </a:lvl9pPr>
          </a:lstStyle>
          <a:p>
            <a:pPr lvl="0"/>
            <a:r>
              <a:rPr lang="en-GB" smtClean="0"/>
              <a:t>Click to edit Master text styles</a:t>
            </a:r>
          </a:p>
        </p:txBody>
      </p:sp>
      <p:sp>
        <p:nvSpPr>
          <p:cNvPr id="6" name="Content Placeholder 5"/>
          <p:cNvSpPr>
            <a:spLocks noGrp="1"/>
          </p:cNvSpPr>
          <p:nvPr>
            <p:ph sz="quarter" idx="4"/>
          </p:nvPr>
        </p:nvSpPr>
        <p:spPr>
          <a:xfrm>
            <a:off x="8997323" y="3007066"/>
            <a:ext cx="7828834" cy="5463205"/>
          </a:xfrm>
          <a:prstGeom prst="rect">
            <a:avLst/>
          </a:prstGeo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8" name="Footer Placeholder 7"/>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9" name="Slide Number Placeholder 8"/>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5588" y="379729"/>
            <a:ext cx="15940564" cy="1580357"/>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4" name="Footer Placeholder 3"/>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5" name="Slide Number Placeholder 4"/>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3" name="Footer Placeholder 2"/>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4" name="Slide Number Placeholder 3"/>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5594" y="377532"/>
            <a:ext cx="5827040" cy="1606696"/>
          </a:xfrm>
          <a:prstGeom prst="rect">
            <a:avLst/>
          </a:prstGeom>
        </p:spPr>
        <p:txBody>
          <a:bodyPr anchor="b"/>
          <a:lstStyle>
            <a:lvl1pPr algn="l">
              <a:defRPr sz="3900" b="1"/>
            </a:lvl1pPr>
          </a:lstStyle>
          <a:p>
            <a:r>
              <a:rPr lang="en-GB" smtClean="0"/>
              <a:t>Click to edit Master title style</a:t>
            </a:r>
            <a:endParaRPr lang="en-US"/>
          </a:p>
        </p:txBody>
      </p:sp>
      <p:sp>
        <p:nvSpPr>
          <p:cNvPr id="3" name="Content Placeholder 2"/>
          <p:cNvSpPr>
            <a:spLocks noGrp="1"/>
          </p:cNvSpPr>
          <p:nvPr>
            <p:ph idx="1"/>
          </p:nvPr>
        </p:nvSpPr>
        <p:spPr>
          <a:xfrm>
            <a:off x="6924798" y="377533"/>
            <a:ext cx="9901354" cy="8092744"/>
          </a:xfrm>
          <a:prstGeom prst="rect">
            <a:avLst/>
          </a:prstGeom>
        </p:spPr>
        <p:txBody>
          <a:bodyPr/>
          <a:lstStyle>
            <a:lvl1pPr>
              <a:defRPr sz="6200"/>
            </a:lvl1pPr>
            <a:lvl2pPr>
              <a:defRPr sz="5400"/>
            </a:lvl2pPr>
            <a:lvl3pPr>
              <a:defRPr sz="4700"/>
            </a:lvl3pPr>
            <a:lvl4pPr>
              <a:defRPr sz="3900"/>
            </a:lvl4pPr>
            <a:lvl5pPr>
              <a:defRPr sz="3900"/>
            </a:lvl5pPr>
            <a:lvl6pPr>
              <a:defRPr sz="3900"/>
            </a:lvl6pPr>
            <a:lvl7pPr>
              <a:defRPr sz="3900"/>
            </a:lvl7pPr>
            <a:lvl8pPr>
              <a:defRPr sz="3900"/>
            </a:lvl8pPr>
            <a:lvl9pPr>
              <a:defRPr sz="3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85594" y="1984229"/>
            <a:ext cx="5827040" cy="6486047"/>
          </a:xfrm>
          <a:prstGeom prst="rect">
            <a:avLst/>
          </a:prstGeom>
        </p:spPr>
        <p:txBody>
          <a:bodyPr/>
          <a:lstStyle>
            <a:lvl1pPr marL="0" indent="0">
              <a:buNone/>
              <a:defRPr sz="2700"/>
            </a:lvl1pPr>
            <a:lvl2pPr marL="885681" indent="0">
              <a:buNone/>
              <a:defRPr sz="2300"/>
            </a:lvl2pPr>
            <a:lvl3pPr marL="1771364" indent="0">
              <a:buNone/>
              <a:defRPr sz="1900"/>
            </a:lvl3pPr>
            <a:lvl4pPr marL="2657043" indent="0">
              <a:buNone/>
              <a:defRPr sz="1700"/>
            </a:lvl4pPr>
            <a:lvl5pPr marL="3542726" indent="0">
              <a:buNone/>
              <a:defRPr sz="1700"/>
            </a:lvl5pPr>
            <a:lvl6pPr marL="4428407" indent="0">
              <a:buNone/>
              <a:defRPr sz="1700"/>
            </a:lvl6pPr>
            <a:lvl7pPr marL="5314089" indent="0">
              <a:buNone/>
              <a:defRPr sz="1700"/>
            </a:lvl7pPr>
            <a:lvl8pPr marL="6199771" indent="0">
              <a:buNone/>
              <a:defRPr sz="1700"/>
            </a:lvl8pPr>
            <a:lvl9pPr marL="7085451" indent="0">
              <a:buNone/>
              <a:defRPr sz="1700"/>
            </a:lvl9pPr>
          </a:lstStyle>
          <a:p>
            <a:pPr lvl="0"/>
            <a:r>
              <a:rPr lang="en-GB" smtClean="0"/>
              <a:t>Click to edit Master text styles</a:t>
            </a:r>
          </a:p>
        </p:txBody>
      </p:sp>
      <p:sp>
        <p:nvSpPr>
          <p:cNvPr id="5" name="Date Placeholder 4"/>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6" name="Footer Placeholder 5"/>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7" name="Slide Number Placeholder 6"/>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626" y="6637498"/>
            <a:ext cx="10627043" cy="783595"/>
          </a:xfrm>
          <a:prstGeom prst="rect">
            <a:avLst/>
          </a:prstGeom>
        </p:spPr>
        <p:txBody>
          <a:bodyPr anchor="b"/>
          <a:lstStyle>
            <a:lvl1pPr algn="l">
              <a:defRPr sz="3900" b="1"/>
            </a:lvl1pPr>
          </a:lstStyle>
          <a:p>
            <a:r>
              <a:rPr lang="en-GB" smtClean="0"/>
              <a:t>Click to edit Master title style</a:t>
            </a:r>
            <a:endParaRPr lang="en-US"/>
          </a:p>
        </p:txBody>
      </p:sp>
      <p:sp>
        <p:nvSpPr>
          <p:cNvPr id="3" name="Picture Placeholder 2"/>
          <p:cNvSpPr>
            <a:spLocks noGrp="1"/>
          </p:cNvSpPr>
          <p:nvPr>
            <p:ph type="pic" idx="1"/>
          </p:nvPr>
        </p:nvSpPr>
        <p:spPr>
          <a:xfrm>
            <a:off x="3471626" y="847249"/>
            <a:ext cx="10627043" cy="5689283"/>
          </a:xfrm>
          <a:prstGeom prst="rect">
            <a:avLst/>
          </a:prstGeom>
        </p:spPr>
        <p:txBody>
          <a:bodyPr/>
          <a:lstStyle>
            <a:lvl1pPr marL="0" indent="0">
              <a:buNone/>
              <a:defRPr sz="6200"/>
            </a:lvl1pPr>
            <a:lvl2pPr marL="885681" indent="0">
              <a:buNone/>
              <a:defRPr sz="5400"/>
            </a:lvl2pPr>
            <a:lvl3pPr marL="1771364" indent="0">
              <a:buNone/>
              <a:defRPr sz="4700"/>
            </a:lvl3pPr>
            <a:lvl4pPr marL="2657043" indent="0">
              <a:buNone/>
              <a:defRPr sz="3900"/>
            </a:lvl4pPr>
            <a:lvl5pPr marL="3542726" indent="0">
              <a:buNone/>
              <a:defRPr sz="3900"/>
            </a:lvl5pPr>
            <a:lvl6pPr marL="4428407" indent="0">
              <a:buNone/>
              <a:defRPr sz="3900"/>
            </a:lvl6pPr>
            <a:lvl7pPr marL="5314089" indent="0">
              <a:buNone/>
              <a:defRPr sz="3900"/>
            </a:lvl7pPr>
            <a:lvl8pPr marL="6199771" indent="0">
              <a:buNone/>
              <a:defRPr sz="3900"/>
            </a:lvl8pPr>
            <a:lvl9pPr marL="7085451" indent="0">
              <a:buNone/>
              <a:defRPr sz="3900"/>
            </a:lvl9pPr>
          </a:lstStyle>
          <a:p>
            <a:endParaRPr lang="en-US"/>
          </a:p>
        </p:txBody>
      </p:sp>
      <p:sp>
        <p:nvSpPr>
          <p:cNvPr id="4" name="Text Placeholder 3"/>
          <p:cNvSpPr>
            <a:spLocks noGrp="1"/>
          </p:cNvSpPr>
          <p:nvPr>
            <p:ph type="body" sz="half" idx="2"/>
          </p:nvPr>
        </p:nvSpPr>
        <p:spPr>
          <a:xfrm>
            <a:off x="3471626" y="7421089"/>
            <a:ext cx="10627043" cy="1112835"/>
          </a:xfrm>
          <a:prstGeom prst="rect">
            <a:avLst/>
          </a:prstGeom>
        </p:spPr>
        <p:txBody>
          <a:bodyPr/>
          <a:lstStyle>
            <a:lvl1pPr marL="0" indent="0">
              <a:buNone/>
              <a:defRPr sz="2700"/>
            </a:lvl1pPr>
            <a:lvl2pPr marL="885681" indent="0">
              <a:buNone/>
              <a:defRPr sz="2300"/>
            </a:lvl2pPr>
            <a:lvl3pPr marL="1771364" indent="0">
              <a:buNone/>
              <a:defRPr sz="1900"/>
            </a:lvl3pPr>
            <a:lvl4pPr marL="2657043" indent="0">
              <a:buNone/>
              <a:defRPr sz="1700"/>
            </a:lvl4pPr>
            <a:lvl5pPr marL="3542726" indent="0">
              <a:buNone/>
              <a:defRPr sz="1700"/>
            </a:lvl5pPr>
            <a:lvl6pPr marL="4428407" indent="0">
              <a:buNone/>
              <a:defRPr sz="1700"/>
            </a:lvl6pPr>
            <a:lvl7pPr marL="5314089" indent="0">
              <a:buNone/>
              <a:defRPr sz="1700"/>
            </a:lvl7pPr>
            <a:lvl8pPr marL="6199771" indent="0">
              <a:buNone/>
              <a:defRPr sz="1700"/>
            </a:lvl8pPr>
            <a:lvl9pPr marL="7085451" indent="0">
              <a:buNone/>
              <a:defRPr sz="1700"/>
            </a:lvl9pPr>
          </a:lstStyle>
          <a:p>
            <a:pPr lvl="0"/>
            <a:r>
              <a:rPr lang="en-GB" smtClean="0"/>
              <a:t>Click to edit Master text styles</a:t>
            </a:r>
          </a:p>
        </p:txBody>
      </p:sp>
      <p:sp>
        <p:nvSpPr>
          <p:cNvPr id="5" name="Date Placeholder 4"/>
          <p:cNvSpPr>
            <a:spLocks noGrp="1"/>
          </p:cNvSpPr>
          <p:nvPr>
            <p:ph type="dt" sz="half" idx="10"/>
          </p:nvPr>
        </p:nvSpPr>
        <p:spPr>
          <a:xfrm>
            <a:off x="885588" y="8788539"/>
            <a:ext cx="4132740" cy="504838"/>
          </a:xfrm>
          <a:prstGeom prst="rect">
            <a:avLst/>
          </a:prstGeom>
        </p:spPr>
        <p:txBody>
          <a:bodyPr lIns="177135" tIns="88568" rIns="177135" bIns="88568"/>
          <a:lstStyle>
            <a:lvl1pPr>
              <a:defRPr>
                <a:latin typeface="Comic Sans MS"/>
              </a:defRPr>
            </a:lvl1pPr>
          </a:lstStyle>
          <a:p>
            <a:fld id="{8F1011BE-F1F1-EF48-B477-2732839AB902}" type="datetimeFigureOut">
              <a:rPr lang="en-US" smtClean="0"/>
              <a:pPr/>
              <a:t>2/20/2013</a:t>
            </a:fld>
            <a:endParaRPr lang="en-US" dirty="0"/>
          </a:p>
        </p:txBody>
      </p:sp>
      <p:sp>
        <p:nvSpPr>
          <p:cNvPr id="6" name="Footer Placeholder 5"/>
          <p:cNvSpPr>
            <a:spLocks noGrp="1"/>
          </p:cNvSpPr>
          <p:nvPr>
            <p:ph type="ftr" sz="quarter" idx="11"/>
          </p:nvPr>
        </p:nvSpPr>
        <p:spPr>
          <a:xfrm>
            <a:off x="6051513" y="8788539"/>
            <a:ext cx="5608717" cy="504838"/>
          </a:xfrm>
          <a:prstGeom prst="rect">
            <a:avLst/>
          </a:prstGeom>
        </p:spPr>
        <p:txBody>
          <a:bodyPr lIns="177135" tIns="88568" rIns="177135" bIns="88568"/>
          <a:lstStyle>
            <a:lvl1pPr>
              <a:defRPr>
                <a:latin typeface="Comic Sans MS"/>
              </a:defRPr>
            </a:lvl1pPr>
          </a:lstStyle>
          <a:p>
            <a:endParaRPr lang="en-US" dirty="0"/>
          </a:p>
        </p:txBody>
      </p:sp>
      <p:sp>
        <p:nvSpPr>
          <p:cNvPr id="7" name="Slide Number Placeholder 6"/>
          <p:cNvSpPr>
            <a:spLocks noGrp="1"/>
          </p:cNvSpPr>
          <p:nvPr>
            <p:ph type="sldNum" sz="quarter" idx="12"/>
          </p:nvPr>
        </p:nvSpPr>
        <p:spPr>
          <a:xfrm>
            <a:off x="12693413" y="8788539"/>
            <a:ext cx="4132740" cy="504838"/>
          </a:xfrm>
          <a:prstGeom prst="rect">
            <a:avLst/>
          </a:prstGeom>
        </p:spPr>
        <p:txBody>
          <a:bodyPr lIns="177135" tIns="88568" rIns="177135" bIns="88568"/>
          <a:lstStyle>
            <a:lvl1pPr>
              <a:defRPr>
                <a:latin typeface="Comic Sans MS"/>
              </a:defRPr>
            </a:lvl1pPr>
          </a:lstStyle>
          <a:p>
            <a:fld id="{1F3BD25D-EF01-8D41-B716-DFEF22B7931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85588" y="2211582"/>
            <a:ext cx="15940564" cy="6259992"/>
          </a:xfrm>
          <a:prstGeom prst="rect">
            <a:avLst/>
          </a:prstGeom>
        </p:spPr>
        <p:txBody>
          <a:bodyPr vert="horz" lIns="177135" tIns="88568" rIns="177135" bIns="88568"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Title Placeholder 2"/>
          <p:cNvSpPr>
            <a:spLocks noGrp="1"/>
          </p:cNvSpPr>
          <p:nvPr>
            <p:ph type="title"/>
          </p:nvPr>
        </p:nvSpPr>
        <p:spPr>
          <a:xfrm>
            <a:off x="885588" y="380883"/>
            <a:ext cx="15940564" cy="1578821"/>
          </a:xfrm>
          <a:prstGeom prst="rect">
            <a:avLst/>
          </a:prstGeom>
        </p:spPr>
        <p:txBody>
          <a:bodyPr vert="horz" lIns="177135" tIns="88568" rIns="177135" bIns="88568" rtlCol="0" anchor="ctr">
            <a:normAutofit/>
          </a:bodyPr>
          <a:lstStyle/>
          <a:p>
            <a:r>
              <a:rPr lang="en-GB"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85681" rtl="0" eaLnBrk="1" latinLnBrk="0" hangingPunct="1">
        <a:spcBef>
          <a:spcPct val="0"/>
        </a:spcBef>
        <a:buNone/>
        <a:defRPr sz="8600" b="0" i="0" kern="1200">
          <a:solidFill>
            <a:schemeClr val="tx1"/>
          </a:solidFill>
          <a:latin typeface="Comic Sans MS Bold"/>
          <a:ea typeface="+mj-ea"/>
          <a:cs typeface="Comic Sans MS Bold"/>
        </a:defRPr>
      </a:lvl1pPr>
    </p:titleStyle>
    <p:bodyStyle>
      <a:lvl1pPr marL="664262" indent="-664262" algn="ctr" defTabSz="885681" rtl="0" eaLnBrk="1" latinLnBrk="0" hangingPunct="1">
        <a:spcBef>
          <a:spcPct val="20000"/>
        </a:spcBef>
        <a:buFont typeface="Arial"/>
        <a:buNone/>
        <a:defRPr sz="6200" b="0" i="0" kern="1200">
          <a:solidFill>
            <a:schemeClr val="tx1"/>
          </a:solidFill>
          <a:latin typeface="Comic Sans MS Bold"/>
          <a:ea typeface="+mn-ea"/>
          <a:cs typeface="Comic Sans MS Bold"/>
        </a:defRPr>
      </a:lvl1pPr>
      <a:lvl2pPr marL="1439232" indent="-553551" algn="l" defTabSz="885681" rtl="0" eaLnBrk="1" latinLnBrk="0" hangingPunct="1">
        <a:spcBef>
          <a:spcPct val="20000"/>
        </a:spcBef>
        <a:buFont typeface="Arial"/>
        <a:buChar char="–"/>
        <a:defRPr sz="5400" b="0" i="0" kern="1200">
          <a:solidFill>
            <a:schemeClr val="tx1"/>
          </a:solidFill>
          <a:latin typeface="Comic Sans MS Bold"/>
          <a:ea typeface="+mn-ea"/>
          <a:cs typeface="Comic Sans MS Bold"/>
        </a:defRPr>
      </a:lvl2pPr>
      <a:lvl3pPr marL="2214204" indent="-442840" algn="l" defTabSz="885681" rtl="0" eaLnBrk="1" latinLnBrk="0" hangingPunct="1">
        <a:spcBef>
          <a:spcPct val="20000"/>
        </a:spcBef>
        <a:buFont typeface="Arial"/>
        <a:buChar char="•"/>
        <a:defRPr sz="4700" b="0" i="0" kern="1200">
          <a:solidFill>
            <a:schemeClr val="tx1"/>
          </a:solidFill>
          <a:latin typeface="Comic Sans MS Bold"/>
          <a:ea typeface="+mn-ea"/>
          <a:cs typeface="Comic Sans MS Bold"/>
        </a:defRPr>
      </a:lvl3pPr>
      <a:lvl4pPr marL="3099885" indent="-442840" algn="l" defTabSz="885681" rtl="0" eaLnBrk="1" latinLnBrk="0" hangingPunct="1">
        <a:spcBef>
          <a:spcPct val="20000"/>
        </a:spcBef>
        <a:buFont typeface="Arial"/>
        <a:buChar char="–"/>
        <a:defRPr sz="3900" b="0" i="0" kern="1200">
          <a:solidFill>
            <a:schemeClr val="tx1"/>
          </a:solidFill>
          <a:latin typeface="Comic Sans MS Bold"/>
          <a:ea typeface="+mn-ea"/>
          <a:cs typeface="Comic Sans MS Bold"/>
        </a:defRPr>
      </a:lvl4pPr>
      <a:lvl5pPr marL="3985567" indent="-442840" algn="l" defTabSz="885681" rtl="0" eaLnBrk="1" latinLnBrk="0" hangingPunct="1">
        <a:spcBef>
          <a:spcPct val="20000"/>
        </a:spcBef>
        <a:buFont typeface="Arial"/>
        <a:buChar char="»"/>
        <a:defRPr sz="3900" b="0" i="0" kern="1200">
          <a:solidFill>
            <a:schemeClr val="tx1"/>
          </a:solidFill>
          <a:latin typeface="Comic Sans MS Bold"/>
          <a:ea typeface="+mn-ea"/>
          <a:cs typeface="Comic Sans MS Bold"/>
        </a:defRPr>
      </a:lvl5pPr>
      <a:lvl6pPr marL="4871247" indent="-442840" algn="l" defTabSz="885681" rtl="0" eaLnBrk="1" latinLnBrk="0" hangingPunct="1">
        <a:spcBef>
          <a:spcPct val="20000"/>
        </a:spcBef>
        <a:buFont typeface="Arial"/>
        <a:buChar char="•"/>
        <a:defRPr sz="3900" kern="1200">
          <a:solidFill>
            <a:schemeClr val="tx1"/>
          </a:solidFill>
          <a:latin typeface="+mn-lt"/>
          <a:ea typeface="+mn-ea"/>
          <a:cs typeface="+mn-cs"/>
        </a:defRPr>
      </a:lvl6pPr>
      <a:lvl7pPr marL="5756929" indent="-442840" algn="l" defTabSz="885681" rtl="0" eaLnBrk="1" latinLnBrk="0" hangingPunct="1">
        <a:spcBef>
          <a:spcPct val="20000"/>
        </a:spcBef>
        <a:buFont typeface="Arial"/>
        <a:buChar char="•"/>
        <a:defRPr sz="3900" kern="1200">
          <a:solidFill>
            <a:schemeClr val="tx1"/>
          </a:solidFill>
          <a:latin typeface="+mn-lt"/>
          <a:ea typeface="+mn-ea"/>
          <a:cs typeface="+mn-cs"/>
        </a:defRPr>
      </a:lvl7pPr>
      <a:lvl8pPr marL="6642611" indent="-442840" algn="l" defTabSz="885681" rtl="0" eaLnBrk="1" latinLnBrk="0" hangingPunct="1">
        <a:spcBef>
          <a:spcPct val="20000"/>
        </a:spcBef>
        <a:buFont typeface="Arial"/>
        <a:buChar char="•"/>
        <a:defRPr sz="3900" kern="1200">
          <a:solidFill>
            <a:schemeClr val="tx1"/>
          </a:solidFill>
          <a:latin typeface="+mn-lt"/>
          <a:ea typeface="+mn-ea"/>
          <a:cs typeface="+mn-cs"/>
        </a:defRPr>
      </a:lvl8pPr>
      <a:lvl9pPr marL="7528292" indent="-442840" algn="l" defTabSz="885681" rtl="0" eaLnBrk="1" latinLnBrk="0" hangingPunct="1">
        <a:spcBef>
          <a:spcPct val="20000"/>
        </a:spcBef>
        <a:buFont typeface="Arial"/>
        <a:buChar char="•"/>
        <a:defRPr sz="3900" kern="1200">
          <a:solidFill>
            <a:schemeClr val="tx1"/>
          </a:solidFill>
          <a:latin typeface="+mn-lt"/>
          <a:ea typeface="+mn-ea"/>
          <a:cs typeface="+mn-cs"/>
        </a:defRPr>
      </a:lvl9pPr>
    </p:bodyStyle>
    <p:otherStyle>
      <a:defPPr>
        <a:defRPr lang="en-US"/>
      </a:defPPr>
      <a:lvl1pPr marL="0" algn="l" defTabSz="885681" rtl="0" eaLnBrk="1" latinLnBrk="0" hangingPunct="1">
        <a:defRPr sz="3500" kern="1200">
          <a:solidFill>
            <a:schemeClr val="tx1"/>
          </a:solidFill>
          <a:latin typeface="+mn-lt"/>
          <a:ea typeface="+mn-ea"/>
          <a:cs typeface="+mn-cs"/>
        </a:defRPr>
      </a:lvl1pPr>
      <a:lvl2pPr marL="885681" algn="l" defTabSz="885681" rtl="0" eaLnBrk="1" latinLnBrk="0" hangingPunct="1">
        <a:defRPr sz="3500" kern="1200">
          <a:solidFill>
            <a:schemeClr val="tx1"/>
          </a:solidFill>
          <a:latin typeface="+mn-lt"/>
          <a:ea typeface="+mn-ea"/>
          <a:cs typeface="+mn-cs"/>
        </a:defRPr>
      </a:lvl2pPr>
      <a:lvl3pPr marL="1771364" algn="l" defTabSz="885681" rtl="0" eaLnBrk="1" latinLnBrk="0" hangingPunct="1">
        <a:defRPr sz="3500" kern="1200">
          <a:solidFill>
            <a:schemeClr val="tx1"/>
          </a:solidFill>
          <a:latin typeface="+mn-lt"/>
          <a:ea typeface="+mn-ea"/>
          <a:cs typeface="+mn-cs"/>
        </a:defRPr>
      </a:lvl3pPr>
      <a:lvl4pPr marL="2657043" algn="l" defTabSz="885681" rtl="0" eaLnBrk="1" latinLnBrk="0" hangingPunct="1">
        <a:defRPr sz="3500" kern="1200">
          <a:solidFill>
            <a:schemeClr val="tx1"/>
          </a:solidFill>
          <a:latin typeface="+mn-lt"/>
          <a:ea typeface="+mn-ea"/>
          <a:cs typeface="+mn-cs"/>
        </a:defRPr>
      </a:lvl4pPr>
      <a:lvl5pPr marL="3542726" algn="l" defTabSz="885681" rtl="0" eaLnBrk="1" latinLnBrk="0" hangingPunct="1">
        <a:defRPr sz="3500" kern="1200">
          <a:solidFill>
            <a:schemeClr val="tx1"/>
          </a:solidFill>
          <a:latin typeface="+mn-lt"/>
          <a:ea typeface="+mn-ea"/>
          <a:cs typeface="+mn-cs"/>
        </a:defRPr>
      </a:lvl5pPr>
      <a:lvl6pPr marL="4428407" algn="l" defTabSz="885681" rtl="0" eaLnBrk="1" latinLnBrk="0" hangingPunct="1">
        <a:defRPr sz="3500" kern="1200">
          <a:solidFill>
            <a:schemeClr val="tx1"/>
          </a:solidFill>
          <a:latin typeface="+mn-lt"/>
          <a:ea typeface="+mn-ea"/>
          <a:cs typeface="+mn-cs"/>
        </a:defRPr>
      </a:lvl6pPr>
      <a:lvl7pPr marL="5314089" algn="l" defTabSz="885681" rtl="0" eaLnBrk="1" latinLnBrk="0" hangingPunct="1">
        <a:defRPr sz="3500" kern="1200">
          <a:solidFill>
            <a:schemeClr val="tx1"/>
          </a:solidFill>
          <a:latin typeface="+mn-lt"/>
          <a:ea typeface="+mn-ea"/>
          <a:cs typeface="+mn-cs"/>
        </a:defRPr>
      </a:lvl7pPr>
      <a:lvl8pPr marL="6199771" algn="l" defTabSz="885681" rtl="0" eaLnBrk="1" latinLnBrk="0" hangingPunct="1">
        <a:defRPr sz="3500" kern="1200">
          <a:solidFill>
            <a:schemeClr val="tx1"/>
          </a:solidFill>
          <a:latin typeface="+mn-lt"/>
          <a:ea typeface="+mn-ea"/>
          <a:cs typeface="+mn-cs"/>
        </a:defRPr>
      </a:lvl8pPr>
      <a:lvl9pPr marL="7085451" algn="l" defTabSz="885681"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5369" y="1120558"/>
            <a:ext cx="15332348" cy="8393112"/>
            <a:chOff x="1525369" y="1120558"/>
            <a:chExt cx="15332348" cy="8393112"/>
          </a:xfrm>
        </p:grpSpPr>
        <p:grpSp>
          <p:nvGrpSpPr>
            <p:cNvPr id="5" name="Group 4"/>
            <p:cNvGrpSpPr/>
            <p:nvPr/>
          </p:nvGrpSpPr>
          <p:grpSpPr>
            <a:xfrm>
              <a:off x="3530307" y="3972910"/>
              <a:ext cx="10185693" cy="2495898"/>
              <a:chOff x="5336778" y="3160723"/>
              <a:chExt cx="9177244" cy="3120316"/>
            </a:xfrm>
          </p:grpSpPr>
          <p:sp>
            <p:nvSpPr>
              <p:cNvPr id="13" name="Rounded Rectangle 12"/>
              <p:cNvSpPr/>
              <p:nvPr/>
            </p:nvSpPr>
            <p:spPr>
              <a:xfrm>
                <a:off x="5336778" y="3160723"/>
                <a:ext cx="9177244" cy="3120316"/>
              </a:xfrm>
              <a:prstGeom prst="roundRect">
                <a:avLst/>
              </a:prstGeom>
              <a:ln w="76200"/>
              <a:effectLst>
                <a:glow rad="228600">
                  <a:schemeClr val="accent5">
                    <a:satMod val="175000"/>
                    <a:alpha val="40000"/>
                  </a:schemeClr>
                </a:glow>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4" name="TextBox 13"/>
              <p:cNvSpPr txBox="1"/>
              <p:nvPr/>
            </p:nvSpPr>
            <p:spPr>
              <a:xfrm>
                <a:off x="5837321" y="3597155"/>
                <a:ext cx="8676700" cy="2384539"/>
              </a:xfrm>
              <a:prstGeom prst="rect">
                <a:avLst/>
              </a:prstGeom>
              <a:noFill/>
            </p:spPr>
            <p:txBody>
              <a:bodyPr wrap="square" rtlCol="0">
                <a:spAutoFit/>
              </a:bodyPr>
              <a:lstStyle/>
              <a:p>
                <a:pPr>
                  <a:lnSpc>
                    <a:spcPts val="7000"/>
                  </a:lnSpc>
                </a:pPr>
                <a:r>
                  <a:rPr lang="en-US" sz="6000" dirty="0" smtClean="0">
                    <a:solidFill>
                      <a:srgbClr val="FFC000"/>
                    </a:solidFill>
                    <a:effectLst>
                      <a:outerShdw blurRad="38100" dist="38100" dir="2700000" algn="tl">
                        <a:srgbClr val="000000">
                          <a:alpha val="43137"/>
                        </a:srgbClr>
                      </a:outerShdw>
                    </a:effectLst>
                  </a:rPr>
                  <a:t>  Water – </a:t>
                </a:r>
                <a:r>
                  <a:rPr lang="en-US" sz="6000" dirty="0" err="1" smtClean="0">
                    <a:solidFill>
                      <a:srgbClr val="FFC000"/>
                    </a:solidFill>
                    <a:effectLst>
                      <a:outerShdw blurRad="38100" dist="38100" dir="2700000" algn="tl">
                        <a:srgbClr val="000000">
                          <a:alpha val="43137"/>
                        </a:srgbClr>
                      </a:outerShdw>
                    </a:effectLst>
                  </a:rPr>
                  <a:t>Josia’s</a:t>
                </a:r>
                <a:r>
                  <a:rPr lang="en-US" sz="6000" dirty="0" smtClean="0">
                    <a:solidFill>
                      <a:srgbClr val="FFC000"/>
                    </a:solidFill>
                    <a:effectLst>
                      <a:outerShdw blurRad="38100" dist="38100" dir="2700000" algn="tl">
                        <a:srgbClr val="000000">
                          <a:alpha val="43137"/>
                        </a:srgbClr>
                      </a:outerShdw>
                    </a:effectLst>
                  </a:rPr>
                  <a:t> Goats</a:t>
                </a:r>
              </a:p>
              <a:p>
                <a:pPr>
                  <a:lnSpc>
                    <a:spcPts val="7000"/>
                  </a:lnSpc>
                </a:pPr>
                <a:r>
                  <a:rPr lang="en-US" sz="6600" dirty="0" smtClean="0">
                    <a:solidFill>
                      <a:schemeClr val="bg1">
                        <a:lumMod val="85000"/>
                      </a:schemeClr>
                    </a:solidFill>
                  </a:rPr>
                  <a:t>   Grade 7, 2a, 09</a:t>
                </a:r>
                <a:endParaRPr lang="en-US" sz="7200" dirty="0" smtClean="0">
                  <a:solidFill>
                    <a:srgbClr val="FFC000"/>
                  </a:solidFill>
                  <a:effectLst>
                    <a:outerShdw blurRad="38100" dist="38100" dir="2700000" algn="tl">
                      <a:srgbClr val="000000">
                        <a:alpha val="43137"/>
                      </a:srgbClr>
                    </a:outerShdw>
                  </a:effectLst>
                </a:endParaRPr>
              </a:p>
            </p:txBody>
          </p:sp>
        </p:grpSp>
        <p:pic>
          <p:nvPicPr>
            <p:cNvPr id="2" name="Picture 2" descr="C:\Users\User\Dropbox\Artist Andre Adams\New work\Grade 7 term 2a\For Artists\G7 T2a 09, 10, 51 Josia's Goats\art work\slide 1\individual pngs\G7 T2a 09, 10, 51 Josia's Goats-01a.png"/>
            <p:cNvPicPr>
              <a:picLocks noChangeAspect="1" noChangeArrowheads="1"/>
            </p:cNvPicPr>
            <p:nvPr/>
          </p:nvPicPr>
          <p:blipFill>
            <a:blip r:embed="rId2"/>
            <a:srcRect/>
            <a:stretch>
              <a:fillRect/>
            </a:stretch>
          </p:blipFill>
          <p:spPr bwMode="auto">
            <a:xfrm>
              <a:off x="1525369" y="1120558"/>
              <a:ext cx="3759200" cy="8393112"/>
            </a:xfrm>
            <a:prstGeom prst="rect">
              <a:avLst/>
            </a:prstGeom>
            <a:noFill/>
          </p:spPr>
        </p:pic>
        <p:pic>
          <p:nvPicPr>
            <p:cNvPr id="1027" name="Picture 3" descr="C:\Users\User\Dropbox\Artist Andre Adams\New work\Grade 7 term 2a\For Artists\G7 T2a 09, 10, 51 Josia's Goats\art work\slide 1\individual pngs\G7 T2a 09, 10, 51 Josia's Goats-01b.png"/>
            <p:cNvPicPr>
              <a:picLocks noChangeAspect="1" noChangeArrowheads="1"/>
            </p:cNvPicPr>
            <p:nvPr/>
          </p:nvPicPr>
          <p:blipFill>
            <a:blip r:embed="rId3"/>
            <a:srcRect/>
            <a:stretch>
              <a:fillRect/>
            </a:stretch>
          </p:blipFill>
          <p:spPr bwMode="auto">
            <a:xfrm>
              <a:off x="12120617" y="2336800"/>
              <a:ext cx="4737100" cy="5321300"/>
            </a:xfrm>
            <a:prstGeom prst="rect">
              <a:avLst/>
            </a:prstGeom>
            <a:noFill/>
          </p:spPr>
        </p:pic>
      </p:grpSp>
      <p:pic>
        <p:nvPicPr>
          <p:cNvPr id="1028" name="Picture 4" descr="C:\Users\User\Dropbox\Artist Andre Adams\New work\Grade 7 term 2a\For Artists\G7 T2a 09, 10, 51 Josia's Goats\art work\slide 1\individual pngs\G7 T2a 09, 10, 51 Josia's Goats-01c.png"/>
          <p:cNvPicPr>
            <a:picLocks noChangeAspect="1" noChangeArrowheads="1"/>
          </p:cNvPicPr>
          <p:nvPr/>
        </p:nvPicPr>
        <p:blipFill>
          <a:blip r:embed="rId4"/>
          <a:srcRect/>
          <a:stretch>
            <a:fillRect/>
          </a:stretch>
        </p:blipFill>
        <p:spPr bwMode="auto">
          <a:xfrm>
            <a:off x="2321694" y="2107675"/>
            <a:ext cx="2044700" cy="660400"/>
          </a:xfrm>
          <a:prstGeom prst="rect">
            <a:avLst/>
          </a:prstGeom>
          <a:noFill/>
        </p:spPr>
      </p:pic>
      <p:pic>
        <p:nvPicPr>
          <p:cNvPr id="2050" name="Picture 2" descr="C:\Users\User\Dropbox\Artist Andre Adams\New work\Grade 7 term 2a\For Artists\G7 T2a 09, 10, 51 Josia's Goats\art work\slide 1\individual pngs\G7 T2a 09, 10, 51 Josia's Goats-03d.png"/>
          <p:cNvPicPr>
            <a:picLocks noChangeAspect="1" noChangeArrowheads="1"/>
          </p:cNvPicPr>
          <p:nvPr/>
        </p:nvPicPr>
        <p:blipFill>
          <a:blip r:embed="rId5"/>
          <a:srcRect/>
          <a:stretch>
            <a:fillRect/>
          </a:stretch>
        </p:blipFill>
        <p:spPr bwMode="auto">
          <a:xfrm>
            <a:off x="12542759" y="2852740"/>
            <a:ext cx="1881233" cy="12048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afterEffect">
                                  <p:stCondLst>
                                    <p:cond delay="1500"/>
                                  </p:stCondLst>
                                  <p:childTnLst>
                                    <p:set>
                                      <p:cBhvr>
                                        <p:cTn id="6" dur="100">
                                          <p:stCondLst>
                                            <p:cond delay="0"/>
                                          </p:stCondLst>
                                        </p:cTn>
                                        <p:tgtEl>
                                          <p:spTgt spid="1028"/>
                                        </p:tgtEl>
                                        <p:attrNameLst>
                                          <p:attrName>style.visibility</p:attrName>
                                        </p:attrNameLst>
                                      </p:cBhvr>
                                      <p:to>
                                        <p:strVal val="visible"/>
                                      </p:to>
                                    </p:set>
                                  </p:childTnLst>
                                </p:cTn>
                              </p:par>
                            </p:childTnLst>
                          </p:cTn>
                        </p:par>
                        <p:par>
                          <p:cTn id="7" fill="hold">
                            <p:stCondLst>
                              <p:cond delay="1600"/>
                            </p:stCondLst>
                            <p:childTnLst>
                              <p:par>
                                <p:cTn id="8" presetID="11" presetClass="entr" presetSubtype="0" fill="hold" nodeType="afterEffect">
                                  <p:stCondLst>
                                    <p:cond delay="1500"/>
                                  </p:stCondLst>
                                  <p:childTnLst>
                                    <p:set>
                                      <p:cBhvr>
                                        <p:cTn id="9" dur="100">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ropbox\Artist Andre Adams\New work\Grade 7 term 2a\For Artists\G7 T2a 09, 10, 51 Josia's Goats\art work\slide 10\individual pngs\G7 T2a 09, 10, 51 Josia's Goats-10.png"/>
          <p:cNvPicPr>
            <a:picLocks noChangeAspect="1" noChangeArrowheads="1"/>
          </p:cNvPicPr>
          <p:nvPr/>
        </p:nvPicPr>
        <p:blipFill>
          <a:blip r:embed="rId3"/>
          <a:srcRect/>
          <a:stretch>
            <a:fillRect/>
          </a:stretch>
        </p:blipFill>
        <p:spPr bwMode="auto">
          <a:xfrm>
            <a:off x="0" y="619949"/>
            <a:ext cx="17711738" cy="8862190"/>
          </a:xfrm>
          <a:prstGeom prst="rect">
            <a:avLst/>
          </a:prstGeom>
          <a:noFill/>
        </p:spPr>
      </p:pic>
      <p:sp>
        <p:nvSpPr>
          <p:cNvPr id="11" name="Rounded Rectangle 10"/>
          <p:cNvSpPr/>
          <p:nvPr/>
        </p:nvSpPr>
        <p:spPr>
          <a:xfrm>
            <a:off x="0" y="104689"/>
            <a:ext cx="17710093" cy="1470111"/>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270940"/>
            <a:ext cx="16727833" cy="1077218"/>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When he got home he put the goats back in their fenced area and worked hard until the sun went down. After his dinner of fish and </a:t>
            </a:r>
            <a:r>
              <a:rPr lang="en-US" sz="3200" dirty="0" err="1" smtClean="0">
                <a:solidFill>
                  <a:schemeClr val="bg1"/>
                </a:solidFill>
                <a:effectLst>
                  <a:outerShdw blurRad="38100" dist="38100" dir="2700000" algn="tl">
                    <a:srgbClr val="000000">
                      <a:alpha val="43137"/>
                    </a:srgbClr>
                  </a:outerShdw>
                </a:effectLst>
              </a:rPr>
              <a:t>nshima</a:t>
            </a:r>
            <a:r>
              <a:rPr lang="en-US" sz="3200" dirty="0" smtClean="0">
                <a:solidFill>
                  <a:schemeClr val="bg1"/>
                </a:solidFill>
                <a:effectLst>
                  <a:outerShdw blurRad="38100" dist="38100" dir="2700000" algn="tl">
                    <a:srgbClr val="000000">
                      <a:alpha val="43137"/>
                    </a:srgbClr>
                  </a:outerShdw>
                </a:effectLst>
              </a:rPr>
              <a:t>,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fell into a deep sleep.</a:t>
            </a:r>
          </a:p>
        </p:txBody>
      </p:sp>
      <p:sp>
        <p:nvSpPr>
          <p:cNvPr id="9" name="TextBox 8"/>
          <p:cNvSpPr txBox="1"/>
          <p:nvPr/>
        </p:nvSpPr>
        <p:spPr>
          <a:xfrm>
            <a:off x="5723467" y="3285067"/>
            <a:ext cx="6587066" cy="830997"/>
          </a:xfrm>
          <a:prstGeom prst="rect">
            <a:avLst/>
          </a:prstGeom>
          <a:noFill/>
        </p:spPr>
        <p:txBody>
          <a:bodyPr wrap="square" rtlCol="0">
            <a:prstTxWarp prst="textArchUp">
              <a:avLst>
                <a:gd name="adj" fmla="val 10719122"/>
              </a:avLst>
            </a:prstTxWarp>
            <a:spAutoFit/>
          </a:bodyPr>
          <a:lstStyle/>
          <a:p>
            <a:pPr algn="r"/>
            <a:r>
              <a:rPr lang="en-US" sz="4800" dirty="0" err="1" smtClean="0">
                <a:solidFill>
                  <a:schemeClr val="bg1">
                    <a:lumMod val="85000"/>
                  </a:schemeClr>
                </a:solidFill>
              </a:rPr>
              <a:t>Zzzzzzzzzz</a:t>
            </a:r>
            <a:r>
              <a:rPr lang="en-US" sz="4800" dirty="0" smtClean="0">
                <a:solidFill>
                  <a:schemeClr val="bg1">
                    <a:lumMod val="85000"/>
                  </a:schemeClr>
                </a:solidFill>
              </a:rPr>
              <a:t>….</a:t>
            </a:r>
            <a:endParaRPr lang="en-US" sz="4800" dirty="0">
              <a:solidFill>
                <a:schemeClr val="bg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1000"/>
                                        <p:tgtEl>
                                          <p:spTgt spid="819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ropbox\Artist Andre Adams\New work\Grade 7 term 2a\For Artists\G7 T2a 09, 10, 51 Josia's Goats\art work\slide 11\individual pngs\G7 T2a 09, 10, 51 Josia's Goats-11a.png"/>
          <p:cNvPicPr>
            <a:picLocks noChangeAspect="1" noChangeArrowheads="1"/>
          </p:cNvPicPr>
          <p:nvPr/>
        </p:nvPicPr>
        <p:blipFill>
          <a:blip r:embed="rId3"/>
          <a:srcRect/>
          <a:stretch>
            <a:fillRect/>
          </a:stretch>
        </p:blipFill>
        <p:spPr bwMode="auto">
          <a:xfrm>
            <a:off x="0" y="609600"/>
            <a:ext cx="17766261" cy="8889471"/>
          </a:xfrm>
          <a:prstGeom prst="rect">
            <a:avLst/>
          </a:prstGeom>
          <a:noFill/>
        </p:spPr>
      </p:pic>
      <p:sp>
        <p:nvSpPr>
          <p:cNvPr id="11" name="Rounded Rectangle 10"/>
          <p:cNvSpPr/>
          <p:nvPr/>
        </p:nvSpPr>
        <p:spPr>
          <a:xfrm>
            <a:off x="0" y="104689"/>
            <a:ext cx="17710093" cy="1470111"/>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270940"/>
            <a:ext cx="16727833" cy="1077218"/>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In the morning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woke with a very bad stomach ache and he could hear a lot of noise coming from his goats. “What’s wrong with these creatures?”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cried.</a:t>
            </a:r>
          </a:p>
        </p:txBody>
      </p:sp>
      <p:sp>
        <p:nvSpPr>
          <p:cNvPr id="6" name="TextBox 5"/>
          <p:cNvSpPr txBox="1"/>
          <p:nvPr/>
        </p:nvSpPr>
        <p:spPr>
          <a:xfrm>
            <a:off x="476944" y="315562"/>
            <a:ext cx="16727833" cy="1015663"/>
          </a:xfrm>
          <a:prstGeom prst="rect">
            <a:avLst/>
          </a:prstGeom>
          <a:noFill/>
        </p:spPr>
        <p:txBody>
          <a:bodyPr wrap="square" rtlCol="0">
            <a:spAutoFit/>
          </a:bodyPr>
          <a:lstStyle/>
          <a:p>
            <a:pPr algn="ctr"/>
            <a:r>
              <a:rPr lang="en-US" sz="3000" dirty="0" smtClean="0">
                <a:solidFill>
                  <a:schemeClr val="bg1"/>
                </a:solidFill>
                <a:effectLst>
                  <a:outerShdw blurRad="38100" dist="38100" dir="2700000" algn="tl">
                    <a:srgbClr val="000000">
                      <a:alpha val="43137"/>
                    </a:srgbClr>
                  </a:outerShdw>
                </a:effectLst>
              </a:rPr>
              <a:t>As he approached the fence he saw three of his goats lying on the floor, kicking and coughing up a horrible shiny black liquid.  He ran quickly to get help from Farmer </a:t>
            </a:r>
            <a:r>
              <a:rPr lang="en-US" sz="3000" dirty="0" err="1" smtClean="0">
                <a:solidFill>
                  <a:schemeClr val="bg1"/>
                </a:solidFill>
                <a:effectLst>
                  <a:outerShdw blurRad="38100" dist="38100" dir="2700000" algn="tl">
                    <a:srgbClr val="000000">
                      <a:alpha val="43137"/>
                    </a:srgbClr>
                  </a:outerShdw>
                </a:effectLst>
              </a:rPr>
              <a:t>Folami</a:t>
            </a:r>
            <a:r>
              <a:rPr lang="en-US" sz="3000" dirty="0" smtClean="0">
                <a:solidFill>
                  <a:schemeClr val="bg1"/>
                </a:solidFill>
                <a:effectLst>
                  <a:outerShdw blurRad="38100" dist="38100" dir="2700000" algn="tl">
                    <a:srgbClr val="000000">
                      <a:alpha val="43137"/>
                    </a:srgbClr>
                  </a:outerShdw>
                </a:effectLst>
              </a:rPr>
              <a:t>.</a:t>
            </a:r>
          </a:p>
        </p:txBody>
      </p:sp>
      <p:pic>
        <p:nvPicPr>
          <p:cNvPr id="3075" name="Picture 3" descr="C:\Users\User\Dropbox\Artist Andre Adams\New work\Grade 7 term 2a\For Artists\G7 T2a 09, 10, 51 Josia's Goats\art work\slide 11\individual pngs\G7 T2a 09, 10, 51 Josia's Goats-11b.png"/>
          <p:cNvPicPr>
            <a:picLocks noChangeAspect="1" noChangeArrowheads="1"/>
          </p:cNvPicPr>
          <p:nvPr/>
        </p:nvPicPr>
        <p:blipFill>
          <a:blip r:embed="rId4"/>
          <a:srcRect/>
          <a:stretch>
            <a:fillRect/>
          </a:stretch>
        </p:blipFill>
        <p:spPr bwMode="auto">
          <a:xfrm>
            <a:off x="17766261" y="1348158"/>
            <a:ext cx="7542212" cy="8151812"/>
          </a:xfrm>
          <a:prstGeom prst="rect">
            <a:avLst/>
          </a:prstGeom>
          <a:noFill/>
        </p:spPr>
      </p:pic>
      <p:pic>
        <p:nvPicPr>
          <p:cNvPr id="3076" name="Picture 4" descr="C:\Users\User\Dropbox\Artist Andre Adams\New work\Grade 7 term 2a\For Artists\G7 T2a 09, 10, 51 Josia's Goats\art work\slide 11\individual pngs\G7 T2a 09, 10, 51 Josia's Goats-11c.png"/>
          <p:cNvPicPr>
            <a:picLocks noChangeAspect="1" noChangeArrowheads="1"/>
          </p:cNvPicPr>
          <p:nvPr/>
        </p:nvPicPr>
        <p:blipFill>
          <a:blip r:embed="rId5"/>
          <a:srcRect/>
          <a:stretch>
            <a:fillRect/>
          </a:stretch>
        </p:blipFill>
        <p:spPr bwMode="auto">
          <a:xfrm>
            <a:off x="14257862" y="3531134"/>
            <a:ext cx="787400"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childTnLst>
                                </p:cTn>
                              </p:par>
                            </p:childTnLst>
                          </p:cTn>
                        </p:par>
                        <p:par>
                          <p:cTn id="16" fill="hold">
                            <p:stCondLst>
                              <p:cond delay="1000"/>
                            </p:stCondLst>
                            <p:childTnLst>
                              <p:par>
                                <p:cTn id="17" presetID="0" presetClass="path" presetSubtype="0" accel="50000" decel="50000" fill="hold" nodeType="afterEffect">
                                  <p:stCondLst>
                                    <p:cond delay="0"/>
                                  </p:stCondLst>
                                  <p:childTnLst>
                                    <p:animMotion origin="layout" path="M -1.27723E-6 -6.55952E-6 C -0.00681 -0.00319 -0.01255 -0.01122 -0.01909 -0.01608 C -0.02097 -0.01742 -0.02295 -0.01859 -0.02483 -0.01976 C -0.02581 -0.02043 -0.0277 -0.02144 -0.0277 -0.02144 C -0.03657 -0.03801 -0.0622 -0.02663 -0.07556 -0.02512 C -0.08389 -0.0211 -0.09062 -0.01625 -0.0985 -0.00905 C -0.09994 -0.00771 -0.10173 -0.00804 -0.10325 -0.00721 C -0.10935 -0.00402 -0.11517 0.0005 -0.12046 0.00703 C -0.12172 0.00652 -0.12324 0.00669 -0.12432 0.00535 C -0.1253 0.00418 -0.12548 0.00167 -0.1262 -6.55952E-6 C -0.12674 -0.00135 -0.12727 -0.00285 -0.12808 -0.00369 C -0.13014 -0.00603 -0.13839 -0.00721 -0.13866 -0.00721 C -0.14439 -0.01089 -0.15076 -0.01122 -0.15676 -0.01256 C -0.16761 -0.01173 -0.17872 -0.01357 -0.1893 -0.00905 C -0.19486 -0.0067 -0.20095 -6.55952E-6 -0.20651 0.00351 C -0.20866 0.00485 -0.21 0.00937 -0.21224 0.01071 C -0.21323 0.01121 -0.21413 0.01188 -0.21511 0.01238 C -0.22058 0.0092 -0.21717 0.01188 -0.2247 0.00167 C -0.22757 -0.00218 -0.23169 -0.00084 -0.23519 -0.00185 C -0.24344 -0.00704 -0.24935 -0.00905 -0.25813 -0.01072 C -0.26288 -0.01022 -0.26772 -0.00988 -0.27248 -0.00905 C -0.27633 -0.00838 -0.27956 -0.00469 -0.28296 -0.00185 C -0.28915 0.00317 -0.29551 0.00736 -0.30116 0.01422 C -0.30662 0.00753 -0.31102 0.00669 -0.31738 0.00535 C -0.32428 0.001 -0.33235 0.00552 -0.33943 0.00703 C -0.34812 0.01121 -0.3449 0.00803 -0.34992 0.01422 C -0.3587 0.00887 -0.35368 0.01104 -0.36524 0.00887 C -0.3691 0.00954 -0.37286 0.00987 -0.37671 0.01071 C -0.38164 0.01188 -0.38639 0.02008 -0.39106 0.01607 " pathEditMode="relative" ptsTypes="ffffffffffffffffffffffffffffA">
                                      <p:cBhvr>
                                        <p:cTn id="18" dur="2000" fill="hold"/>
                                        <p:tgtEl>
                                          <p:spTgt spid="307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2">
                                            <p:txEl>
                                              <p:pRg st="0" end="0"/>
                                            </p:txEl>
                                          </p:spTgt>
                                        </p:tgtEl>
                                      </p:cBhvr>
                                    </p:animEffect>
                                    <p:set>
                                      <p:cBhvr>
                                        <p:cTn id="23" dur="1" fill="hold">
                                          <p:stCondLst>
                                            <p:cond delay="999"/>
                                          </p:stCondLst>
                                        </p:cTn>
                                        <p:tgtEl>
                                          <p:spTgt spid="12">
                                            <p:txEl>
                                              <p:pRg st="0" end="0"/>
                                            </p:txEl>
                                          </p:spTgt>
                                        </p:tgtEl>
                                        <p:attrNameLst>
                                          <p:attrName>style.visibility</p:attrName>
                                        </p:attrNameLst>
                                      </p:cBhvr>
                                      <p:to>
                                        <p:strVal val="hidden"/>
                                      </p:to>
                                    </p:set>
                                  </p:childTnLst>
                                </p:cTn>
                              </p:par>
                              <p:par>
                                <p:cTn id="24" presetID="2" presetClass="entr" presetSubtype="1"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11" presetClass="entr" presetSubtype="0" fill="hold" nodeType="afterEffect">
                                  <p:stCondLst>
                                    <p:cond delay="2000"/>
                                  </p:stCondLst>
                                  <p:childTnLst>
                                    <p:set>
                                      <p:cBhvr>
                                        <p:cTn id="30" dur="100">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ropbox\Artist Andre Adams\New work\Grade 7 term 2a\For Artists\G7 T2a 09, 10, 51 Josia's Goats\art work\slide 12\individual pngs\G7 T2a 09, 10, 51 Josia's Goats-12a.png"/>
          <p:cNvPicPr>
            <a:picLocks noChangeAspect="1" noChangeArrowheads="1"/>
          </p:cNvPicPr>
          <p:nvPr/>
        </p:nvPicPr>
        <p:blipFill>
          <a:blip r:embed="rId3"/>
          <a:srcRect/>
          <a:stretch>
            <a:fillRect/>
          </a:stretch>
        </p:blipFill>
        <p:spPr bwMode="auto">
          <a:xfrm>
            <a:off x="0" y="609600"/>
            <a:ext cx="17766262" cy="8889471"/>
          </a:xfrm>
          <a:prstGeom prst="rect">
            <a:avLst/>
          </a:prstGeom>
          <a:noFill/>
        </p:spPr>
      </p:pic>
      <p:sp>
        <p:nvSpPr>
          <p:cNvPr id="11" name="Rounded Rectangle 10"/>
          <p:cNvSpPr/>
          <p:nvPr/>
        </p:nvSpPr>
        <p:spPr>
          <a:xfrm>
            <a:off x="84665" y="104688"/>
            <a:ext cx="17492133" cy="2096645"/>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338672"/>
            <a:ext cx="16727833" cy="120032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“My cattle are suffering with the same problem, it’s got to be something in the drinking water,” Farmer </a:t>
            </a:r>
            <a:r>
              <a:rPr lang="en-US" sz="3600" dirty="0" err="1" smtClean="0">
                <a:solidFill>
                  <a:schemeClr val="bg1"/>
                </a:solidFill>
                <a:effectLst>
                  <a:outerShdw blurRad="38100" dist="38100" dir="2700000" algn="tl">
                    <a:srgbClr val="000000">
                      <a:alpha val="43137"/>
                    </a:srgbClr>
                  </a:outerShdw>
                </a:effectLst>
              </a:rPr>
              <a:t>Folami</a:t>
            </a:r>
            <a:r>
              <a:rPr lang="en-US" sz="3600" dirty="0" smtClean="0">
                <a:solidFill>
                  <a:schemeClr val="bg1"/>
                </a:solidFill>
                <a:effectLst>
                  <a:outerShdw blurRad="38100" dist="38100" dir="2700000" algn="tl">
                    <a:srgbClr val="000000">
                      <a:alpha val="43137"/>
                    </a:srgbClr>
                  </a:outerShdw>
                </a:effectLst>
              </a:rPr>
              <a:t> said to </a:t>
            </a:r>
            <a:r>
              <a:rPr lang="en-US" sz="3600" dirty="0" err="1" smtClean="0">
                <a:solidFill>
                  <a:schemeClr val="bg1"/>
                </a:solidFill>
                <a:effectLst>
                  <a:outerShdw blurRad="38100" dist="38100" dir="2700000" algn="tl">
                    <a:srgbClr val="000000">
                      <a:alpha val="43137"/>
                    </a:srgbClr>
                  </a:outerShdw>
                </a:effectLst>
              </a:rPr>
              <a:t>Josia</a:t>
            </a:r>
            <a:r>
              <a:rPr lang="en-US" sz="3600" dirty="0" smtClean="0">
                <a:solidFill>
                  <a:schemeClr val="bg1"/>
                </a:solidFill>
                <a:effectLst>
                  <a:outerShdw blurRad="38100" dist="38100" dir="2700000" algn="tl">
                    <a:srgbClr val="000000">
                      <a:alpha val="43137"/>
                    </a:srgbClr>
                  </a:outerShdw>
                </a:effectLst>
              </a:rPr>
              <a:t>.</a:t>
            </a:r>
          </a:p>
        </p:txBody>
      </p:sp>
      <p:sp>
        <p:nvSpPr>
          <p:cNvPr id="4" name="TextBox 3"/>
          <p:cNvSpPr txBox="1"/>
          <p:nvPr/>
        </p:nvSpPr>
        <p:spPr>
          <a:xfrm>
            <a:off x="476944" y="287873"/>
            <a:ext cx="16727833" cy="1754326"/>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“It must be that watering hole, down near the </a:t>
            </a:r>
            <a:r>
              <a:rPr lang="en-US" sz="3600" dirty="0" err="1" smtClean="0">
                <a:solidFill>
                  <a:schemeClr val="bg1"/>
                </a:solidFill>
                <a:effectLst>
                  <a:outerShdw blurRad="38100" dist="38100" dir="2700000" algn="tl">
                    <a:srgbClr val="000000">
                      <a:alpha val="43137"/>
                    </a:srgbClr>
                  </a:outerShdw>
                </a:effectLst>
              </a:rPr>
              <a:t>Shibenze</a:t>
            </a:r>
            <a:r>
              <a:rPr lang="en-US" sz="3600" dirty="0" smtClean="0">
                <a:solidFill>
                  <a:schemeClr val="bg1"/>
                </a:solidFill>
                <a:effectLst>
                  <a:outerShdw blurRad="38100" dist="38100" dir="2700000" algn="tl">
                    <a:srgbClr val="000000">
                      <a:alpha val="43137"/>
                    </a:srgbClr>
                  </a:outerShdw>
                </a:effectLst>
              </a:rPr>
              <a:t> River!” cried </a:t>
            </a:r>
            <a:r>
              <a:rPr lang="en-US" sz="3600" dirty="0" err="1" smtClean="0">
                <a:solidFill>
                  <a:schemeClr val="bg1"/>
                </a:solidFill>
                <a:effectLst>
                  <a:outerShdw blurRad="38100" dist="38100" dir="2700000" algn="tl">
                    <a:srgbClr val="000000">
                      <a:alpha val="43137"/>
                    </a:srgbClr>
                  </a:outerShdw>
                </a:effectLst>
              </a:rPr>
              <a:t>Josia</a:t>
            </a:r>
            <a:r>
              <a:rPr lang="en-US" sz="3600" dirty="0" smtClean="0">
                <a:solidFill>
                  <a:schemeClr val="bg1"/>
                </a:solidFill>
                <a:effectLst>
                  <a:outerShdw blurRad="38100" dist="38100" dir="2700000" algn="tl">
                    <a:srgbClr val="000000">
                      <a:alpha val="43137"/>
                    </a:srgbClr>
                  </a:outerShdw>
                </a:effectLst>
              </a:rPr>
              <a:t>.</a:t>
            </a:r>
          </a:p>
          <a:p>
            <a:pPr algn="ctr"/>
            <a:r>
              <a:rPr lang="en-US" sz="3600" dirty="0" smtClean="0">
                <a:solidFill>
                  <a:schemeClr val="bg1"/>
                </a:solidFill>
                <a:effectLst>
                  <a:outerShdw blurRad="38100" dist="38100" dir="2700000" algn="tl">
                    <a:srgbClr val="000000">
                      <a:alpha val="43137"/>
                    </a:srgbClr>
                  </a:outerShdw>
                </a:effectLst>
              </a:rPr>
              <a:t>By lunch time, </a:t>
            </a:r>
            <a:r>
              <a:rPr lang="en-US" sz="3600" dirty="0" err="1" smtClean="0">
                <a:solidFill>
                  <a:schemeClr val="bg1"/>
                </a:solidFill>
                <a:effectLst>
                  <a:outerShdw blurRad="38100" dist="38100" dir="2700000" algn="tl">
                    <a:srgbClr val="000000">
                      <a:alpha val="43137"/>
                    </a:srgbClr>
                  </a:outerShdw>
                </a:effectLst>
              </a:rPr>
              <a:t>Josia</a:t>
            </a:r>
            <a:r>
              <a:rPr lang="en-US" sz="3600" dirty="0" smtClean="0">
                <a:solidFill>
                  <a:schemeClr val="bg1"/>
                </a:solidFill>
                <a:effectLst>
                  <a:outerShdw blurRad="38100" dist="38100" dir="2700000" algn="tl">
                    <a:srgbClr val="000000">
                      <a:alpha val="43137"/>
                    </a:srgbClr>
                  </a:outerShdw>
                </a:effectLst>
              </a:rPr>
              <a:t> had lost four of his goats and two of farmer </a:t>
            </a:r>
            <a:r>
              <a:rPr lang="en-US" sz="3600" dirty="0" err="1" smtClean="0">
                <a:solidFill>
                  <a:schemeClr val="bg1"/>
                </a:solidFill>
                <a:effectLst>
                  <a:outerShdw blurRad="38100" dist="38100" dir="2700000" algn="tl">
                    <a:srgbClr val="000000">
                      <a:alpha val="43137"/>
                    </a:srgbClr>
                  </a:outerShdw>
                </a:effectLst>
              </a:rPr>
              <a:t>Folami’s</a:t>
            </a:r>
            <a:r>
              <a:rPr lang="en-US" sz="3600" dirty="0" smtClean="0">
                <a:solidFill>
                  <a:schemeClr val="bg1"/>
                </a:solidFill>
                <a:effectLst>
                  <a:outerShdw blurRad="38100" dist="38100" dir="2700000" algn="tl">
                    <a:srgbClr val="000000">
                      <a:alpha val="43137"/>
                    </a:srgbClr>
                  </a:outerShdw>
                </a:effectLst>
              </a:rPr>
              <a:t> cows had died too.</a:t>
            </a:r>
          </a:p>
        </p:txBody>
      </p:sp>
      <p:pic>
        <p:nvPicPr>
          <p:cNvPr id="1027" name="Picture 3" descr="C:\Users\User\Dropbox\Artist Andre Adams\New work\Grade 7 term 2a\For Artists\G7 T2a 09, 10, 51 Josia's Goats\art work\slide 12\individual pngs\G7 T2a 09, 10, 51 Josia's Goats-12b.png"/>
          <p:cNvPicPr>
            <a:picLocks noChangeAspect="1" noChangeArrowheads="1"/>
          </p:cNvPicPr>
          <p:nvPr/>
        </p:nvPicPr>
        <p:blipFill>
          <a:blip r:embed="rId4"/>
          <a:stretch>
            <a:fillRect/>
          </a:stretch>
        </p:blipFill>
        <p:spPr bwMode="auto">
          <a:xfrm>
            <a:off x="1342228" y="1922991"/>
            <a:ext cx="6738945" cy="7593013"/>
          </a:xfrm>
          <a:prstGeom prst="rect">
            <a:avLst/>
          </a:prstGeom>
          <a:noFill/>
        </p:spPr>
      </p:pic>
      <p:pic>
        <p:nvPicPr>
          <p:cNvPr id="1028" name="Picture 4" descr="C:\Users\User\Dropbox\Artist Andre Adams\New work\Grade 7 term 2a\For Artists\G7 T2a 09, 10, 51 Josia's Goats\art work\slide 12\individual pngs\G7 T2a 09, 10, 51 Josia's Goats-12c.png"/>
          <p:cNvPicPr>
            <a:picLocks noChangeAspect="1" noChangeArrowheads="1"/>
          </p:cNvPicPr>
          <p:nvPr/>
        </p:nvPicPr>
        <p:blipFill>
          <a:blip r:embed="rId5"/>
          <a:srcRect/>
          <a:stretch>
            <a:fillRect/>
          </a:stretch>
        </p:blipFill>
        <p:spPr bwMode="auto">
          <a:xfrm>
            <a:off x="9223905" y="1177925"/>
            <a:ext cx="7326312" cy="8304213"/>
          </a:xfrm>
          <a:prstGeom prst="rect">
            <a:avLst/>
          </a:prstGeom>
          <a:noFill/>
        </p:spPr>
      </p:pic>
      <p:pic>
        <p:nvPicPr>
          <p:cNvPr id="1029" name="Picture 5" descr="C:\Users\User\Dropbox\Artist Andre Adams\New work\Grade 7 term 2a\For Artists\G7 T2a 09, 10, 51 Josia's Goats\art work\slide 12\individual pngs\G7 T2a 09, 10, 51 Josia's Goats-12d.png"/>
          <p:cNvPicPr>
            <a:picLocks noChangeAspect="1" noChangeArrowheads="1"/>
          </p:cNvPicPr>
          <p:nvPr/>
        </p:nvPicPr>
        <p:blipFill>
          <a:blip r:embed="rId6"/>
          <a:srcRect/>
          <a:stretch>
            <a:fillRect/>
          </a:stretch>
        </p:blipFill>
        <p:spPr bwMode="auto">
          <a:xfrm>
            <a:off x="12537547" y="2480735"/>
            <a:ext cx="2120900" cy="965200"/>
          </a:xfrm>
          <a:prstGeom prst="rect">
            <a:avLst/>
          </a:prstGeom>
          <a:noFill/>
        </p:spPr>
      </p:pic>
      <p:pic>
        <p:nvPicPr>
          <p:cNvPr id="4098" name="Picture 2" descr="C:\Users\User\Dropbox\Artist Andre Adams\New work\Grade 7 term 2a\For edit\G7 T2a 09, 10, 51 Josia's Goats\art work\slide 12\individual pngs\G7-T2a-09,-10,-51-Josia's-Goats-12e.png"/>
          <p:cNvPicPr>
            <a:picLocks noChangeAspect="1" noChangeArrowheads="1"/>
          </p:cNvPicPr>
          <p:nvPr/>
        </p:nvPicPr>
        <p:blipFill>
          <a:blip r:embed="rId7"/>
          <a:srcRect/>
          <a:stretch>
            <a:fillRect/>
          </a:stretch>
        </p:blipFill>
        <p:spPr bwMode="auto">
          <a:xfrm>
            <a:off x="3907617" y="3605210"/>
            <a:ext cx="1242218" cy="714862"/>
          </a:xfrm>
          <a:prstGeom prst="rect">
            <a:avLst/>
          </a:prstGeom>
          <a:noFill/>
        </p:spPr>
      </p:pic>
      <p:pic>
        <p:nvPicPr>
          <p:cNvPr id="13" name="Picture 2" descr="C:\Users\User\Dropbox\Artist Andre Adams\New work\Grade 7 term 2a\For edit\G7 T2a 09, 10, 51 Josia's Goats\art work\slide 12\individual pngs\G7-T2a-09,-10,-51-Josia's-Goats-12e.png"/>
          <p:cNvPicPr>
            <a:picLocks noChangeAspect="1" noChangeArrowheads="1"/>
          </p:cNvPicPr>
          <p:nvPr/>
        </p:nvPicPr>
        <p:blipFill>
          <a:blip r:embed="rId7"/>
          <a:srcRect/>
          <a:stretch>
            <a:fillRect/>
          </a:stretch>
        </p:blipFill>
        <p:spPr bwMode="auto">
          <a:xfrm>
            <a:off x="3907617" y="3605210"/>
            <a:ext cx="1242218" cy="7148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childTnLst>
                                </p:cTn>
                              </p:par>
                            </p:childTnLst>
                          </p:cTn>
                        </p:par>
                        <p:par>
                          <p:cTn id="22" fill="hold">
                            <p:stCondLst>
                              <p:cond delay="1000"/>
                            </p:stCondLst>
                            <p:childTnLst>
                              <p:par>
                                <p:cTn id="23" presetID="11" presetClass="entr" presetSubtype="0" fill="hold" nodeType="afterEffect">
                                  <p:stCondLst>
                                    <p:cond delay="1500"/>
                                  </p:stCondLst>
                                  <p:childTnLst>
                                    <p:set>
                                      <p:cBhvr>
                                        <p:cTn id="24" dur="100">
                                          <p:stCondLst>
                                            <p:cond delay="0"/>
                                          </p:stCondLst>
                                        </p:cTn>
                                        <p:tgtEl>
                                          <p:spTgt spid="40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2">
                                            <p:txEl>
                                              <p:pRg st="0" end="0"/>
                                            </p:txEl>
                                          </p:spTgt>
                                        </p:tgtEl>
                                      </p:cBhvr>
                                    </p:animEffect>
                                    <p:set>
                                      <p:cBhvr>
                                        <p:cTn id="29" dur="1" fill="hold">
                                          <p:stCondLst>
                                            <p:cond delay="999"/>
                                          </p:stCondLst>
                                        </p:cTn>
                                        <p:tgtEl>
                                          <p:spTgt spid="12">
                                            <p:txEl>
                                              <p:pRg st="0" end="0"/>
                                            </p:txEl>
                                          </p:spTgt>
                                        </p:tgtEl>
                                        <p:attrNameLst>
                                          <p:attrName>style.visibility</p:attrName>
                                        </p:attrNameLst>
                                      </p:cBhvr>
                                      <p:to>
                                        <p:strVal val="hidden"/>
                                      </p:to>
                                    </p:set>
                                  </p:childTnLst>
                                </p:cTn>
                              </p:par>
                              <p:par>
                                <p:cTn id="30" presetID="2" presetClass="entr" presetSubtype="1"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1" presetClass="entr" presetSubtype="0" fill="hold" nodeType="afterEffect">
                                  <p:stCondLst>
                                    <p:cond delay="1000"/>
                                  </p:stCondLst>
                                  <p:childTnLst>
                                    <p:set>
                                      <p:cBhvr>
                                        <p:cTn id="40" dur="100">
                                          <p:stCondLst>
                                            <p:cond delay="0"/>
                                          </p:stCondLst>
                                        </p:cTn>
                                        <p:tgtEl>
                                          <p:spTgt spid="1029"/>
                                        </p:tgtEl>
                                        <p:attrNameLst>
                                          <p:attrName>style.visibility</p:attrName>
                                        </p:attrNameLst>
                                      </p:cBhvr>
                                      <p:to>
                                        <p:strVal val="visible"/>
                                      </p:to>
                                    </p:set>
                                  </p:childTnLst>
                                </p:cTn>
                              </p:par>
                            </p:childTnLst>
                          </p:cTn>
                        </p:par>
                        <p:par>
                          <p:cTn id="41" fill="hold">
                            <p:stCondLst>
                              <p:cond delay="2100"/>
                            </p:stCondLst>
                            <p:childTnLst>
                              <p:par>
                                <p:cTn id="42" presetID="11" presetClass="entr" presetSubtype="0" fill="hold" nodeType="afterEffect">
                                  <p:stCondLst>
                                    <p:cond delay="1500"/>
                                  </p:stCondLst>
                                  <p:childTnLst>
                                    <p:set>
                                      <p:cBhvr>
                                        <p:cTn id="43" dur="1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ropbox\Artist Andre Adams\New work\Grade 7 term 2a\For Artists\G7 T2a 09, 10, 51 Josia's Goats\art work\slide 13\individual pngs\G7 T2a 09, 10, 51 Josia's Goats-13a.png"/>
          <p:cNvPicPr>
            <a:picLocks noChangeAspect="1" noChangeArrowheads="1"/>
          </p:cNvPicPr>
          <p:nvPr/>
        </p:nvPicPr>
        <p:blipFill>
          <a:blip r:embed="rId3"/>
          <a:srcRect/>
          <a:stretch>
            <a:fillRect/>
          </a:stretch>
        </p:blipFill>
        <p:spPr bwMode="auto">
          <a:xfrm>
            <a:off x="0" y="0"/>
            <a:ext cx="17766261" cy="9532938"/>
          </a:xfrm>
          <a:prstGeom prst="rect">
            <a:avLst/>
          </a:prstGeom>
          <a:noFill/>
        </p:spPr>
      </p:pic>
      <p:sp>
        <p:nvSpPr>
          <p:cNvPr id="5" name="TextBox 4"/>
          <p:cNvSpPr txBox="1"/>
          <p:nvPr/>
        </p:nvSpPr>
        <p:spPr>
          <a:xfrm>
            <a:off x="2218266" y="2837844"/>
            <a:ext cx="5977467" cy="2308324"/>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algn="ctr"/>
            <a:r>
              <a:rPr lang="en-US" sz="7200" dirty="0" smtClean="0">
                <a:solidFill>
                  <a:srgbClr val="800000"/>
                </a:solidFill>
                <a:latin typeface="+mj-lt"/>
              </a:rPr>
              <a:t>To be  </a:t>
            </a:r>
          </a:p>
          <a:p>
            <a:pPr algn="ctr"/>
            <a:r>
              <a:rPr lang="en-US" sz="7200" dirty="0" smtClean="0">
                <a:solidFill>
                  <a:srgbClr val="800000"/>
                </a:solidFill>
                <a:latin typeface="+mj-lt"/>
              </a:rPr>
              <a:t> continued…</a:t>
            </a:r>
          </a:p>
        </p:txBody>
      </p:sp>
      <p:pic>
        <p:nvPicPr>
          <p:cNvPr id="9219" name="Picture 3" descr="C:\Users\User\Dropbox\Artist Andre Adams\New work\Grade 7 term 2a\For Artists\G7 T2a 09, 10, 51 Josia's Goats\art work\slide 13\individual pngs\G7 T2a 09, 10, 51 Josia's Goats-13b.png"/>
          <p:cNvPicPr>
            <a:picLocks noChangeAspect="1" noChangeArrowheads="1"/>
          </p:cNvPicPr>
          <p:nvPr/>
        </p:nvPicPr>
        <p:blipFill>
          <a:blip r:embed="rId4"/>
          <a:srcRect/>
          <a:stretch>
            <a:fillRect/>
          </a:stretch>
        </p:blipFill>
        <p:spPr bwMode="auto">
          <a:xfrm>
            <a:off x="8521604" y="4876800"/>
            <a:ext cx="6239487" cy="4639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2" presetClass="entr" presetSubtype="4"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ropbox\Artist Andre Adams\New work\Grade 7 term 2a\For Artists\G7 T2a 09, 10, 51 Josia's Goats\art work\slide 5\G7 T2a 09, 10, 51 Josia's Goats-05.png"/>
          <p:cNvPicPr>
            <a:picLocks noChangeAspect="1" noChangeArrowheads="1"/>
          </p:cNvPicPr>
          <p:nvPr/>
        </p:nvPicPr>
        <p:blipFill>
          <a:blip r:embed="rId3"/>
          <a:srcRect/>
          <a:stretch>
            <a:fillRect/>
          </a:stretch>
        </p:blipFill>
        <p:spPr bwMode="auto">
          <a:xfrm>
            <a:off x="0" y="626521"/>
            <a:ext cx="17733476" cy="8873067"/>
          </a:xfrm>
          <a:prstGeom prst="rect">
            <a:avLst/>
          </a:prstGeom>
          <a:noFill/>
        </p:spPr>
      </p:pic>
      <p:sp>
        <p:nvSpPr>
          <p:cNvPr id="11" name="Rounded Rectangle 10"/>
          <p:cNvSpPr/>
          <p:nvPr/>
        </p:nvSpPr>
        <p:spPr>
          <a:xfrm>
            <a:off x="0" y="104689"/>
            <a:ext cx="17710093" cy="1470111"/>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270940"/>
            <a:ext cx="16727833" cy="120032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Can someone in the class describe to us the story of </a:t>
            </a:r>
            <a:r>
              <a:rPr lang="en-US" sz="3600" dirty="0" err="1" smtClean="0">
                <a:solidFill>
                  <a:schemeClr val="bg1"/>
                </a:solidFill>
                <a:effectLst>
                  <a:outerShdw blurRad="38100" dist="38100" dir="2700000" algn="tl">
                    <a:srgbClr val="000000">
                      <a:alpha val="43137"/>
                    </a:srgbClr>
                  </a:outerShdw>
                </a:effectLst>
              </a:rPr>
              <a:t>Josia’s</a:t>
            </a:r>
            <a:r>
              <a:rPr lang="en-US" sz="3600" dirty="0" smtClean="0">
                <a:solidFill>
                  <a:schemeClr val="bg1"/>
                </a:solidFill>
                <a:effectLst>
                  <a:outerShdw blurRad="38100" dist="38100" dir="2700000" algn="tl">
                    <a:srgbClr val="000000">
                      <a:alpha val="43137"/>
                    </a:srgbClr>
                  </a:outerShdw>
                </a:effectLst>
              </a:rPr>
              <a:t> goats?</a:t>
            </a:r>
          </a:p>
          <a:p>
            <a:pPr algn="ctr"/>
            <a:r>
              <a:rPr lang="en-US" sz="3600" dirty="0" smtClean="0">
                <a:solidFill>
                  <a:schemeClr val="bg1"/>
                </a:solidFill>
                <a:effectLst>
                  <a:outerShdw blurRad="38100" dist="38100" dir="2700000" algn="tl">
                    <a:srgbClr val="000000">
                      <a:alpha val="43137"/>
                    </a:srgbClr>
                  </a:outerShdw>
                </a:effectLst>
              </a:rPr>
              <a:t>Can anyone else re-tell the story of </a:t>
            </a:r>
            <a:r>
              <a:rPr lang="en-US" sz="3600" dirty="0" err="1" smtClean="0">
                <a:solidFill>
                  <a:schemeClr val="bg1"/>
                </a:solidFill>
                <a:effectLst>
                  <a:outerShdw blurRad="38100" dist="38100" dir="2700000" algn="tl">
                    <a:srgbClr val="000000">
                      <a:alpha val="43137"/>
                    </a:srgbClr>
                  </a:outerShdw>
                </a:effectLst>
              </a:rPr>
              <a:t>Josia’s</a:t>
            </a:r>
            <a:r>
              <a:rPr lang="en-US" sz="3600" dirty="0" smtClean="0">
                <a:solidFill>
                  <a:schemeClr val="bg1"/>
                </a:solidFill>
                <a:effectLst>
                  <a:outerShdw blurRad="38100" dist="38100" dir="2700000" algn="tl">
                    <a:srgbClr val="000000">
                      <a:alpha val="43137"/>
                    </a:srgbClr>
                  </a:outerShdw>
                </a:effectLst>
              </a:rPr>
              <a:t> Goats?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additive="base">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1" end="1"/>
                                            </p:txEl>
                                          </p:spTgt>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ropbox\Artist Andre Adams\New work\Grade 7 term 2a\For Artists\G7 T2a 09, 10, 51 Josia's Goats\art work\slide 5\G7 T2a 09, 10, 51 Josia's Goats-05.png"/>
          <p:cNvPicPr>
            <a:picLocks noChangeAspect="1" noChangeArrowheads="1"/>
          </p:cNvPicPr>
          <p:nvPr/>
        </p:nvPicPr>
        <p:blipFill>
          <a:blip r:embed="rId3"/>
          <a:srcRect/>
          <a:stretch>
            <a:fillRect/>
          </a:stretch>
        </p:blipFill>
        <p:spPr bwMode="auto">
          <a:xfrm>
            <a:off x="0" y="626521"/>
            <a:ext cx="17733476" cy="8873067"/>
          </a:xfrm>
          <a:prstGeom prst="rect">
            <a:avLst/>
          </a:prstGeom>
          <a:noFill/>
        </p:spPr>
      </p:pic>
      <p:sp>
        <p:nvSpPr>
          <p:cNvPr id="11" name="Rounded Rectangle 10"/>
          <p:cNvSpPr/>
          <p:nvPr/>
        </p:nvSpPr>
        <p:spPr>
          <a:xfrm>
            <a:off x="0" y="104688"/>
            <a:ext cx="17710093" cy="246598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305446"/>
            <a:ext cx="16727833" cy="2062103"/>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What did you notice about the way our two volunteers re-told the story of </a:t>
            </a:r>
            <a:r>
              <a:rPr lang="en-US" sz="3200" dirty="0" err="1" smtClean="0">
                <a:solidFill>
                  <a:schemeClr val="bg1"/>
                </a:solidFill>
                <a:effectLst>
                  <a:outerShdw blurRad="38100" dist="38100" dir="2700000" algn="tl">
                    <a:srgbClr val="000000">
                      <a:alpha val="43137"/>
                    </a:srgbClr>
                  </a:outerShdw>
                </a:effectLst>
              </a:rPr>
              <a:t>Josia’s</a:t>
            </a:r>
            <a:r>
              <a:rPr lang="en-US" sz="3200" dirty="0" smtClean="0">
                <a:solidFill>
                  <a:schemeClr val="bg1"/>
                </a:solidFill>
                <a:effectLst>
                  <a:outerShdw blurRad="38100" dist="38100" dir="2700000" algn="tl">
                    <a:srgbClr val="000000">
                      <a:alpha val="43137"/>
                    </a:srgbClr>
                  </a:outerShdw>
                </a:effectLst>
              </a:rPr>
              <a:t> Goats? </a:t>
            </a:r>
            <a:r>
              <a:rPr lang="en-US" sz="3200" dirty="0" smtClean="0">
                <a:solidFill>
                  <a:schemeClr val="bg1"/>
                </a:solidFill>
                <a:effectLst>
                  <a:outerShdw blurRad="38100" dist="38100" dir="2700000" algn="tl">
                    <a:srgbClr val="000000">
                      <a:alpha val="43137"/>
                    </a:srgbClr>
                  </a:outerShdw>
                </a:effectLst>
              </a:rPr>
              <a:t> Did </a:t>
            </a:r>
            <a:r>
              <a:rPr lang="en-US" sz="3200" dirty="0" smtClean="0">
                <a:solidFill>
                  <a:schemeClr val="bg1"/>
                </a:solidFill>
                <a:effectLst>
                  <a:outerShdw blurRad="38100" dist="38100" dir="2700000" algn="tl">
                    <a:srgbClr val="000000">
                      <a:alpha val="43137"/>
                    </a:srgbClr>
                  </a:outerShdw>
                </a:effectLst>
              </a:rPr>
              <a:t>our two volunteers say the same things? </a:t>
            </a:r>
            <a:r>
              <a:rPr lang="en-US" sz="3200" dirty="0" smtClean="0">
                <a:solidFill>
                  <a:schemeClr val="bg1"/>
                </a:solidFill>
                <a:effectLst>
                  <a:outerShdw blurRad="38100" dist="38100" dir="2700000" algn="tl">
                    <a:srgbClr val="000000">
                      <a:alpha val="43137"/>
                    </a:srgbClr>
                  </a:outerShdw>
                </a:effectLst>
              </a:rPr>
              <a:t> Did </a:t>
            </a:r>
            <a:r>
              <a:rPr lang="en-US" sz="3200" dirty="0" smtClean="0">
                <a:solidFill>
                  <a:schemeClr val="bg1"/>
                </a:solidFill>
                <a:effectLst>
                  <a:outerShdw blurRad="38100" dist="38100" dir="2700000" algn="tl">
                    <a:srgbClr val="000000">
                      <a:alpha val="43137"/>
                    </a:srgbClr>
                  </a:outerShdw>
                </a:effectLst>
              </a:rPr>
              <a:t>they leave out any information? </a:t>
            </a:r>
            <a:r>
              <a:rPr lang="en-US" sz="3200" dirty="0" smtClean="0">
                <a:solidFill>
                  <a:schemeClr val="bg1"/>
                </a:solidFill>
                <a:effectLst>
                  <a:outerShdw blurRad="38100" dist="38100" dir="2700000" algn="tl">
                    <a:srgbClr val="000000">
                      <a:alpha val="43137"/>
                    </a:srgbClr>
                  </a:outerShdw>
                </a:effectLst>
              </a:rPr>
              <a:t> Did </a:t>
            </a:r>
            <a:r>
              <a:rPr lang="en-US" sz="3200" dirty="0" smtClean="0">
                <a:solidFill>
                  <a:schemeClr val="bg1"/>
                </a:solidFill>
                <a:effectLst>
                  <a:outerShdw blurRad="38100" dist="38100" dir="2700000" algn="tl">
                    <a:srgbClr val="000000">
                      <a:alpha val="43137"/>
                    </a:srgbClr>
                  </a:outerShdw>
                </a:effectLst>
              </a:rPr>
              <a:t>they use the same words? </a:t>
            </a:r>
            <a:r>
              <a:rPr lang="en-US" sz="3200" dirty="0" smtClean="0">
                <a:solidFill>
                  <a:schemeClr val="bg1"/>
                </a:solidFill>
                <a:effectLst>
                  <a:outerShdw blurRad="38100" dist="38100" dir="2700000" algn="tl">
                    <a:srgbClr val="000000">
                      <a:alpha val="43137"/>
                    </a:srgbClr>
                  </a:outerShdw>
                </a:effectLst>
              </a:rPr>
              <a:t> What </a:t>
            </a:r>
            <a:r>
              <a:rPr lang="en-US" sz="3200" dirty="0" smtClean="0">
                <a:solidFill>
                  <a:schemeClr val="bg1"/>
                </a:solidFill>
                <a:effectLst>
                  <a:outerShdw blurRad="38100" dist="38100" dir="2700000" algn="tl">
                    <a:srgbClr val="000000">
                      <a:alpha val="43137"/>
                    </a:srgbClr>
                  </a:outerShdw>
                </a:effectLst>
              </a:rPr>
              <a:t>part of the story did they tell us </a:t>
            </a:r>
            <a:r>
              <a:rPr lang="en-US" sz="3200" dirty="0" smtClean="0">
                <a:solidFill>
                  <a:schemeClr val="bg1"/>
                </a:solidFill>
                <a:effectLst>
                  <a:outerShdw blurRad="38100" dist="38100" dir="2700000" algn="tl">
                    <a:srgbClr val="000000">
                      <a:alpha val="43137"/>
                    </a:srgbClr>
                  </a:outerShdw>
                </a:effectLst>
              </a:rPr>
              <a:t>about? Did </a:t>
            </a:r>
            <a:r>
              <a:rPr lang="en-US" sz="3200" dirty="0" smtClean="0">
                <a:solidFill>
                  <a:schemeClr val="bg1"/>
                </a:solidFill>
                <a:effectLst>
                  <a:outerShdw blurRad="38100" dist="38100" dir="2700000" algn="tl">
                    <a:srgbClr val="000000">
                      <a:alpha val="43137"/>
                    </a:srgbClr>
                  </a:outerShdw>
                </a:effectLst>
              </a:rPr>
              <a:t>they tell us the most important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2314" y="270940"/>
            <a:ext cx="6694096" cy="895932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614968" y="736771"/>
            <a:ext cx="6130889" cy="7848302"/>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Excellent work</a:t>
            </a:r>
            <a:r>
              <a:rPr lang="en-US" sz="3600" dirty="0" smtClean="0">
                <a:solidFill>
                  <a:schemeClr val="bg1"/>
                </a:solidFill>
                <a:effectLst>
                  <a:outerShdw blurRad="38100" dist="38100" dir="2700000" algn="tl">
                    <a:srgbClr val="000000">
                      <a:alpha val="43137"/>
                    </a:srgbClr>
                  </a:outerShdw>
                </a:effectLst>
              </a:rPr>
              <a:t>!</a:t>
            </a: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These students demonstrated for us something called paraphrasing</a:t>
            </a:r>
            <a:r>
              <a:rPr lang="en-US" sz="3600" dirty="0" smtClean="0">
                <a:solidFill>
                  <a:schemeClr val="bg1"/>
                </a:solidFill>
                <a:effectLst>
                  <a:outerShdw blurRad="38100" dist="38100" dir="2700000" algn="tl">
                    <a:srgbClr val="000000">
                      <a:alpha val="43137"/>
                    </a:srgbClr>
                  </a:outerShdw>
                </a:effectLst>
              </a:rPr>
              <a:t>!</a:t>
            </a: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When we tell about a story or piece of information in our own words it is called paraphrasing. </a:t>
            </a:r>
            <a:r>
              <a:rPr lang="en-US" sz="3600" dirty="0" smtClean="0">
                <a:solidFill>
                  <a:schemeClr val="bg1"/>
                </a:solidFill>
                <a:effectLst>
                  <a:outerShdw blurRad="38100" dist="38100" dir="2700000" algn="tl">
                    <a:srgbClr val="000000">
                      <a:alpha val="43137"/>
                    </a:srgbClr>
                  </a:outerShdw>
                </a:effectLst>
              </a:rPr>
              <a:t> It </a:t>
            </a:r>
            <a:r>
              <a:rPr lang="en-US" sz="3600" dirty="0" smtClean="0">
                <a:solidFill>
                  <a:schemeClr val="bg1"/>
                </a:solidFill>
                <a:effectLst>
                  <a:outerShdw blurRad="38100" dist="38100" dir="2700000" algn="tl">
                    <a:srgbClr val="000000">
                      <a:alpha val="43137"/>
                    </a:srgbClr>
                  </a:outerShdw>
                </a:effectLst>
              </a:rPr>
              <a:t>is a very important skill to learn, especially when writing in English, but there a few important rules to follow if you want to be good at it.</a:t>
            </a:r>
            <a:endParaRPr lang="en-US" sz="3600" dirty="0" smtClean="0">
              <a:solidFill>
                <a:schemeClr val="bg1"/>
              </a:solidFill>
              <a:effectLst>
                <a:outerShdw blurRad="38100" dist="38100" dir="2700000" algn="tl">
                  <a:srgbClr val="000000">
                    <a:alpha val="43137"/>
                  </a:srgbClr>
                </a:outerShdw>
              </a:effectLst>
            </a:endParaRPr>
          </a:p>
        </p:txBody>
      </p:sp>
      <p:pic>
        <p:nvPicPr>
          <p:cNvPr id="1026" name="Picture 2" descr="C:\Users\User\Dropbox\Artist Andre Adams\New work\Grade 7 term 2a\For edit\G7 T2a 09, 10, 51 Josia's Goats\art work\slide 16\individual pngs\G7 T2a 09, 10, 51 Josia's Goats-16a.png"/>
          <p:cNvPicPr>
            <a:picLocks noChangeAspect="1" noChangeArrowheads="1"/>
          </p:cNvPicPr>
          <p:nvPr/>
        </p:nvPicPr>
        <p:blipFill>
          <a:blip r:embed="rId3"/>
          <a:srcRect/>
          <a:stretch>
            <a:fillRect/>
          </a:stretch>
        </p:blipFill>
        <p:spPr bwMode="auto">
          <a:xfrm>
            <a:off x="7299952" y="909301"/>
            <a:ext cx="10590212" cy="8621713"/>
          </a:xfrm>
          <a:prstGeom prst="rect">
            <a:avLst/>
          </a:prstGeom>
          <a:noFill/>
        </p:spPr>
      </p:pic>
      <p:pic>
        <p:nvPicPr>
          <p:cNvPr id="1027" name="Picture 3" descr="C:\Users\User\Dropbox\Artist Andre Adams\New work\Grade 7 term 2a\For edit\G7 T2a 09, 10, 51 Josia's Goats\art work\slide 16\individual pngs\G7 T2a 09, 10, 51 Josia's Goats-16b.png"/>
          <p:cNvPicPr>
            <a:picLocks noChangeAspect="1" noChangeArrowheads="1"/>
          </p:cNvPicPr>
          <p:nvPr/>
        </p:nvPicPr>
        <p:blipFill>
          <a:blip r:embed="rId4"/>
          <a:srcRect/>
          <a:stretch>
            <a:fillRect/>
          </a:stretch>
        </p:blipFill>
        <p:spPr bwMode="auto">
          <a:xfrm>
            <a:off x="11674416" y="2756980"/>
            <a:ext cx="1841500"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additive="base">
                                        <p:cTn id="15"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1" presetClass="entr" presetSubtype="0" fill="hold" nodeType="afterEffect">
                                  <p:stCondLst>
                                    <p:cond delay="1500"/>
                                  </p:stCondLst>
                                  <p:childTnLst>
                                    <p:set>
                                      <p:cBhvr>
                                        <p:cTn id="27" dur="100">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2314" y="270940"/>
            <a:ext cx="6694096" cy="895932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614968" y="736771"/>
            <a:ext cx="6130889" cy="7417415"/>
          </a:xfrm>
          <a:prstGeom prst="rect">
            <a:avLst/>
          </a:prstGeom>
          <a:noFill/>
        </p:spPr>
        <p:txBody>
          <a:bodyPr wrap="square" rtlCol="0">
            <a:spAutoFit/>
          </a:bodyPr>
          <a:lstStyle/>
          <a:p>
            <a:pPr algn="ctr"/>
            <a:r>
              <a:rPr lang="en-US" sz="4000" i="1" dirty="0" smtClean="0">
                <a:solidFill>
                  <a:schemeClr val="bg1"/>
                </a:solidFill>
                <a:effectLst>
                  <a:outerShdw blurRad="38100" dist="38100" dir="2700000" algn="tl">
                    <a:srgbClr val="000000">
                      <a:alpha val="43137"/>
                    </a:srgbClr>
                  </a:outerShdw>
                </a:effectLst>
              </a:rPr>
              <a:t>Paraphrasing Perfectly</a:t>
            </a:r>
            <a:r>
              <a:rPr lang="en-US" sz="4000" i="1" dirty="0" smtClean="0">
                <a:solidFill>
                  <a:schemeClr val="bg1"/>
                </a:solidFill>
                <a:effectLst>
                  <a:outerShdw blurRad="38100" dist="38100" dir="2700000" algn="tl">
                    <a:srgbClr val="000000">
                      <a:alpha val="43137"/>
                    </a:srgbClr>
                  </a:outerShdw>
                </a:effectLst>
              </a:rPr>
              <a:t>…</a:t>
            </a:r>
          </a:p>
          <a:p>
            <a:pPr algn="ctr"/>
            <a:endParaRPr lang="en-US" sz="40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It will usually be shorter than the original story or piece of information, with less detail</a:t>
            </a:r>
            <a:r>
              <a:rPr lang="en-US" sz="3600" dirty="0" smtClean="0">
                <a:solidFill>
                  <a:schemeClr val="bg1"/>
                </a:solidFill>
                <a:effectLst>
                  <a:outerShdw blurRad="38100" dist="38100" dir="2700000" algn="tl">
                    <a:srgbClr val="000000">
                      <a:alpha val="43137"/>
                    </a:srgbClr>
                  </a:outerShdw>
                </a:effectLst>
              </a:rPr>
              <a:t>.</a:t>
            </a:r>
          </a:p>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First we look for the </a:t>
            </a:r>
            <a:r>
              <a:rPr lang="en-US" sz="3600" dirty="0" smtClean="0">
                <a:solidFill>
                  <a:schemeClr val="bg1"/>
                </a:solidFill>
                <a:effectLst>
                  <a:outerShdw blurRad="38100" dist="38100" dir="2700000" algn="tl">
                    <a:srgbClr val="000000">
                      <a:alpha val="43137"/>
                    </a:srgbClr>
                  </a:outerShdw>
                </a:effectLst>
              </a:rPr>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main </a:t>
            </a:r>
            <a:r>
              <a:rPr lang="en-US" sz="3600" dirty="0" smtClean="0">
                <a:solidFill>
                  <a:schemeClr val="bg1"/>
                </a:solidFill>
                <a:effectLst>
                  <a:outerShdw blurRad="38100" dist="38100" dir="2700000" algn="tl">
                    <a:srgbClr val="000000">
                      <a:alpha val="43137"/>
                    </a:srgbClr>
                  </a:outerShdw>
                </a:effectLst>
              </a:rPr>
              <a:t>idea </a:t>
            </a: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We try to change the words and the order </a:t>
            </a:r>
            <a:r>
              <a:rPr lang="en-US" sz="3600" dirty="0" smtClean="0">
                <a:solidFill>
                  <a:schemeClr val="bg1"/>
                </a:solidFill>
                <a:effectLst>
                  <a:outerShdw blurRad="38100" dist="38100" dir="2700000" algn="tl">
                    <a:srgbClr val="000000">
                      <a:alpha val="43137"/>
                    </a:srgbClr>
                  </a:outerShdw>
                </a:effectLst>
              </a:rPr>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of </a:t>
            </a:r>
            <a:r>
              <a:rPr lang="en-US" sz="3600" dirty="0" smtClean="0">
                <a:solidFill>
                  <a:schemeClr val="bg1"/>
                </a:solidFill>
                <a:effectLst>
                  <a:outerShdw blurRad="38100" dist="38100" dir="2700000" algn="tl">
                    <a:srgbClr val="000000">
                      <a:alpha val="43137"/>
                    </a:srgbClr>
                  </a:outerShdw>
                </a:effectLst>
              </a:rPr>
              <a:t>the </a:t>
            </a:r>
            <a:r>
              <a:rPr lang="en-US" sz="3600" dirty="0" smtClean="0">
                <a:solidFill>
                  <a:schemeClr val="bg1"/>
                </a:solidFill>
                <a:effectLst>
                  <a:outerShdw blurRad="38100" dist="38100" dir="2700000" algn="tl">
                    <a:srgbClr val="000000">
                      <a:alpha val="43137"/>
                    </a:srgbClr>
                  </a:outerShdw>
                </a:effectLst>
              </a:rPr>
              <a:t>words</a:t>
            </a:r>
            <a:endParaRPr lang="en-US" sz="3600" dirty="0" smtClean="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32221" y="909301"/>
            <a:ext cx="6130889" cy="7478970"/>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rPr>
              <a:t>We </a:t>
            </a:r>
            <a:r>
              <a:rPr lang="en-US" sz="4000" dirty="0" smtClean="0">
                <a:solidFill>
                  <a:schemeClr val="bg1"/>
                </a:solidFill>
                <a:effectLst>
                  <a:outerShdw blurRad="38100" dist="38100" dir="2700000" algn="tl">
                    <a:srgbClr val="000000">
                      <a:alpha val="43137"/>
                    </a:srgbClr>
                  </a:outerShdw>
                </a:effectLst>
              </a:rPr>
              <a:t>also try to change the order of the sentence or </a:t>
            </a:r>
            <a:r>
              <a:rPr lang="en-US" sz="4000" dirty="0" smtClean="0">
                <a:solidFill>
                  <a:schemeClr val="bg1"/>
                </a:solidFill>
                <a:effectLst>
                  <a:outerShdw blurRad="38100" dist="38100" dir="2700000" algn="tl">
                    <a:srgbClr val="000000">
                      <a:alpha val="43137"/>
                    </a:srgbClr>
                  </a:outerShdw>
                </a:effectLst>
              </a:rPr>
              <a:t>paragraph</a:t>
            </a:r>
          </a:p>
          <a:p>
            <a:pPr algn="ctr"/>
            <a:endParaRPr lang="en-US" sz="4000" dirty="0" smtClean="0">
              <a:solidFill>
                <a:schemeClr val="bg1"/>
              </a:solidFill>
              <a:effectLst>
                <a:outerShdw blurRad="38100" dist="38100" dir="2700000" algn="tl">
                  <a:srgbClr val="000000">
                    <a:alpha val="43137"/>
                  </a:srgbClr>
                </a:outerShdw>
              </a:effectLst>
            </a:endParaRPr>
          </a:p>
          <a:p>
            <a:pPr algn="ctr"/>
            <a:r>
              <a:rPr lang="en-US" sz="4000" dirty="0" smtClean="0">
                <a:solidFill>
                  <a:schemeClr val="bg1"/>
                </a:solidFill>
                <a:effectLst>
                  <a:outerShdw blurRad="38100" dist="38100" dir="2700000" algn="tl">
                    <a:srgbClr val="000000">
                      <a:alpha val="43137"/>
                    </a:srgbClr>
                  </a:outerShdw>
                </a:effectLst>
              </a:rPr>
              <a:t>And we  aim to write about it in a different </a:t>
            </a:r>
            <a:r>
              <a:rPr lang="en-US" sz="4000" dirty="0" smtClean="0">
                <a:solidFill>
                  <a:schemeClr val="bg1"/>
                </a:solidFill>
                <a:effectLst>
                  <a:outerShdw blurRad="38100" dist="38100" dir="2700000" algn="tl">
                    <a:srgbClr val="000000">
                      <a:alpha val="43137"/>
                    </a:srgbClr>
                  </a:outerShdw>
                </a:effectLst>
              </a:rPr>
              <a:t>way</a:t>
            </a:r>
          </a:p>
          <a:p>
            <a:pPr algn="ctr"/>
            <a:endParaRPr lang="en-US" sz="4000" dirty="0" smtClean="0">
              <a:solidFill>
                <a:schemeClr val="bg1"/>
              </a:solidFill>
              <a:effectLst>
                <a:outerShdw blurRad="38100" dist="38100" dir="2700000" algn="tl">
                  <a:srgbClr val="000000">
                    <a:alpha val="43137"/>
                  </a:srgbClr>
                </a:outerShdw>
              </a:effectLst>
            </a:endParaRPr>
          </a:p>
          <a:p>
            <a:pPr algn="ctr"/>
            <a:r>
              <a:rPr lang="en-US" sz="4000" dirty="0" smtClean="0">
                <a:solidFill>
                  <a:schemeClr val="bg1"/>
                </a:solidFill>
                <a:effectLst>
                  <a:outerShdw blurRad="38100" dist="38100" dir="2700000" algn="tl">
                    <a:srgbClr val="000000">
                      <a:alpha val="43137"/>
                    </a:srgbClr>
                  </a:outerShdw>
                </a:effectLst>
              </a:rPr>
              <a:t>Remember in order to paraphrase we must put the information into our own words</a:t>
            </a:r>
          </a:p>
        </p:txBody>
      </p:sp>
      <p:pic>
        <p:nvPicPr>
          <p:cNvPr id="2050" name="Picture 2" descr="C:\Users\User\Dropbox\Artist Andre Adams\New work\Grade 7 term 2a\For edit\G7 T2a 09, 10, 51 Josia's Goats\art work\slide 17\individual pngs\G7 T2a 09, 10, 51 Josia's Goats-17a.png"/>
          <p:cNvPicPr>
            <a:picLocks noChangeAspect="1" noChangeArrowheads="1"/>
          </p:cNvPicPr>
          <p:nvPr/>
        </p:nvPicPr>
        <p:blipFill>
          <a:blip r:embed="rId3"/>
          <a:srcRect/>
          <a:stretch>
            <a:fillRect/>
          </a:stretch>
        </p:blipFill>
        <p:spPr bwMode="auto">
          <a:xfrm>
            <a:off x="10791826" y="615531"/>
            <a:ext cx="6919912" cy="8901113"/>
          </a:xfrm>
          <a:prstGeom prst="rect">
            <a:avLst/>
          </a:prstGeom>
          <a:noFill/>
        </p:spPr>
      </p:pic>
      <p:pic>
        <p:nvPicPr>
          <p:cNvPr id="2051" name="Picture 3" descr="C:\Users\User\Dropbox\Artist Andre Adams\New work\Grade 7 term 2a\For edit\G7 T2a 09, 10, 51 Josia's Goats\art work\slide 17\individual pngs\G7 T2a 09, 10, 51 Josia's Goats-17b.png"/>
          <p:cNvPicPr>
            <a:picLocks noChangeAspect="1" noChangeArrowheads="1"/>
          </p:cNvPicPr>
          <p:nvPr/>
        </p:nvPicPr>
        <p:blipFill>
          <a:blip r:embed="rId4"/>
          <a:srcRect/>
          <a:stretch>
            <a:fillRect/>
          </a:stretch>
        </p:blipFill>
        <p:spPr bwMode="auto">
          <a:xfrm>
            <a:off x="13341109" y="2838660"/>
            <a:ext cx="1854200" cy="698500"/>
          </a:xfrm>
          <a:prstGeom prst="rect">
            <a:avLst/>
          </a:prstGeom>
          <a:noFill/>
        </p:spPr>
      </p:pic>
      <p:pic>
        <p:nvPicPr>
          <p:cNvPr id="9" name="Picture 3" descr="C:\Users\User\Dropbox\Artist Andre Adams\New work\Grade 7 term 2a\For edit\G7 T2a 09, 10, 51 Josia's Goats\art work\slide 17\individual pngs\G7 T2a 09, 10, 51 Josia's Goats-17b.png"/>
          <p:cNvPicPr>
            <a:picLocks noChangeAspect="1" noChangeArrowheads="1"/>
          </p:cNvPicPr>
          <p:nvPr/>
        </p:nvPicPr>
        <p:blipFill>
          <a:blip r:embed="rId4"/>
          <a:srcRect/>
          <a:stretch>
            <a:fillRect/>
          </a:stretch>
        </p:blipFill>
        <p:spPr bwMode="auto">
          <a:xfrm>
            <a:off x="13341109" y="2838660"/>
            <a:ext cx="1854200" cy="698500"/>
          </a:xfrm>
          <a:prstGeom prst="rect">
            <a:avLst/>
          </a:prstGeom>
          <a:noFill/>
        </p:spPr>
      </p:pic>
      <p:grpSp>
        <p:nvGrpSpPr>
          <p:cNvPr id="15" name="Group 14"/>
          <p:cNvGrpSpPr/>
          <p:nvPr/>
        </p:nvGrpSpPr>
        <p:grpSpPr>
          <a:xfrm>
            <a:off x="7556740" y="736771"/>
            <a:ext cx="5158596" cy="2455003"/>
            <a:chOff x="7556740" y="736771"/>
            <a:chExt cx="5158596" cy="2455003"/>
          </a:xfrm>
        </p:grpSpPr>
        <p:sp>
          <p:nvSpPr>
            <p:cNvPr id="13" name="Rounded Rectangular Callout 12"/>
            <p:cNvSpPr/>
            <p:nvPr/>
          </p:nvSpPr>
          <p:spPr>
            <a:xfrm>
              <a:off x="7556740" y="736771"/>
              <a:ext cx="5158596" cy="2455003"/>
            </a:xfrm>
            <a:prstGeom prst="wedgeRoundRectCallout">
              <a:avLst>
                <a:gd name="adj1" fmla="val 49067"/>
                <a:gd name="adj2" fmla="val 78621"/>
                <a:gd name="adj3" fmla="val 16667"/>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TextBox 13"/>
            <p:cNvSpPr txBox="1"/>
            <p:nvPr/>
          </p:nvSpPr>
          <p:spPr>
            <a:xfrm>
              <a:off x="7936302" y="1121434"/>
              <a:ext cx="4502989" cy="1754326"/>
            </a:xfrm>
            <a:prstGeom prst="rect">
              <a:avLst/>
            </a:prstGeom>
            <a:noFill/>
          </p:spPr>
          <p:txBody>
            <a:bodyPr wrap="square" rtlCol="0">
              <a:spAutoFit/>
            </a:bodyPr>
            <a:lstStyle/>
            <a:p>
              <a:pPr algn="ctr"/>
              <a:r>
                <a:rPr lang="en-US" sz="5400" dirty="0" smtClean="0">
                  <a:solidFill>
                    <a:schemeClr val="tx1">
                      <a:lumMod val="65000"/>
                      <a:lumOff val="35000"/>
                    </a:schemeClr>
                  </a:solidFill>
                </a:rPr>
                <a:t>Paraphrasing perfectly!</a:t>
              </a:r>
              <a:endParaRPr lang="en-US" sz="5400" dirty="0">
                <a:solidFill>
                  <a:schemeClr val="tx1">
                    <a:lumMod val="65000"/>
                    <a:lumOff val="35000"/>
                  </a:schemeClr>
                </a:solidFill>
              </a:endParaRPr>
            </a:p>
          </p:txBody>
        </p:sp>
      </p:grpSp>
      <p:pic>
        <p:nvPicPr>
          <p:cNvPr id="16" name="Picture 3" descr="C:\Users\User\Dropbox\Artist Andre Adams\New work\Grade 7 term 2a\For edit\G7 T2a 09, 10, 51 Josia's Goats\art work\slide 17\individual pngs\G7 T2a 09, 10, 51 Josia's Goats-17b.png"/>
          <p:cNvPicPr>
            <a:picLocks noChangeAspect="1" noChangeArrowheads="1"/>
          </p:cNvPicPr>
          <p:nvPr/>
        </p:nvPicPr>
        <p:blipFill>
          <a:blip r:embed="rId4"/>
          <a:srcRect/>
          <a:stretch>
            <a:fillRect/>
          </a:stretch>
        </p:blipFill>
        <p:spPr bwMode="auto">
          <a:xfrm>
            <a:off x="13341109" y="2875760"/>
            <a:ext cx="1854200" cy="698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1+#ppt_w/2"/>
                                          </p:val>
                                        </p:tav>
                                        <p:tav tm="100000">
                                          <p:val>
                                            <p:strVal val="#ppt_x"/>
                                          </p:val>
                                        </p:tav>
                                      </p:tavLst>
                                    </p:anim>
                                    <p:anim calcmode="lin" valueType="num">
                                      <p:cBhvr additive="base">
                                        <p:cTn id="16" dur="500" fill="hold"/>
                                        <p:tgtEl>
                                          <p:spTgt spid="205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 calcmode="lin" valueType="num">
                                      <p:cBhvr additive="base">
                                        <p:cTn id="27"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1" presetClass="entr" presetSubtype="0" fill="hold" nodeType="afterEffect">
                                  <p:stCondLst>
                                    <p:cond delay="1000"/>
                                  </p:stCondLst>
                                  <p:childTnLst>
                                    <p:set>
                                      <p:cBhvr>
                                        <p:cTn id="31" dur="100">
                                          <p:stCondLst>
                                            <p:cond delay="0"/>
                                          </p:stCondLst>
                                        </p:cTn>
                                        <p:tgtEl>
                                          <p:spTgt spid="2051"/>
                                        </p:tgtEl>
                                        <p:attrNameLst>
                                          <p:attrName>style.visibility</p:attrName>
                                        </p:attrNameLst>
                                      </p:cBhvr>
                                      <p:to>
                                        <p:strVal val="visible"/>
                                      </p:to>
                                    </p:set>
                                  </p:childTnLst>
                                </p:cTn>
                              </p:par>
                            </p:childTnLst>
                          </p:cTn>
                        </p:par>
                        <p:par>
                          <p:cTn id="32" fill="hold">
                            <p:stCondLst>
                              <p:cond delay="16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2600"/>
                            </p:stCondLst>
                            <p:childTnLst>
                              <p:par>
                                <p:cTn id="37" presetID="11" presetClass="entr" presetSubtype="0" fill="hold" nodeType="afterEffect">
                                  <p:stCondLst>
                                    <p:cond delay="1500"/>
                                  </p:stCondLst>
                                  <p:childTnLst>
                                    <p:set>
                                      <p:cBhvr>
                                        <p:cTn id="38" dur="100">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12">
                                            <p:txEl>
                                              <p:pRg st="0" end="0"/>
                                            </p:txEl>
                                          </p:spTgt>
                                        </p:tgtEl>
                                      </p:cBhvr>
                                    </p:animEffect>
                                    <p:set>
                                      <p:cBhvr>
                                        <p:cTn id="43" dur="1" fill="hold">
                                          <p:stCondLst>
                                            <p:cond delay="999"/>
                                          </p:stCondLst>
                                        </p:cTn>
                                        <p:tgtEl>
                                          <p:spTgt spid="12">
                                            <p:txEl>
                                              <p:pRg st="0" end="0"/>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000"/>
                                        <p:tgtEl>
                                          <p:spTgt spid="12">
                                            <p:txEl>
                                              <p:pRg st="2" end="2"/>
                                            </p:txEl>
                                          </p:spTgt>
                                        </p:tgtEl>
                                      </p:cBhvr>
                                    </p:animEffect>
                                    <p:set>
                                      <p:cBhvr>
                                        <p:cTn id="46" dur="1" fill="hold">
                                          <p:stCondLst>
                                            <p:cond delay="999"/>
                                          </p:stCondLst>
                                        </p:cTn>
                                        <p:tgtEl>
                                          <p:spTgt spid="12">
                                            <p:txEl>
                                              <p:pRg st="2" end="2"/>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12">
                                            <p:txEl>
                                              <p:pRg st="4" end="4"/>
                                            </p:txEl>
                                          </p:spTgt>
                                        </p:tgtEl>
                                      </p:cBhvr>
                                    </p:animEffect>
                                    <p:set>
                                      <p:cBhvr>
                                        <p:cTn id="49" dur="1" fill="hold">
                                          <p:stCondLst>
                                            <p:cond delay="999"/>
                                          </p:stCondLst>
                                        </p:cTn>
                                        <p:tgtEl>
                                          <p:spTgt spid="12">
                                            <p:txEl>
                                              <p:pRg st="4" end="4"/>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12">
                                            <p:txEl>
                                              <p:pRg st="6" end="6"/>
                                            </p:txEl>
                                          </p:spTgt>
                                        </p:tgtEl>
                                      </p:cBhvr>
                                    </p:animEffect>
                                    <p:set>
                                      <p:cBhvr>
                                        <p:cTn id="52" dur="1" fill="hold">
                                          <p:stCondLst>
                                            <p:cond delay="999"/>
                                          </p:stCondLst>
                                        </p:cTn>
                                        <p:tgtEl>
                                          <p:spTgt spid="12">
                                            <p:txEl>
                                              <p:pRg st="6" end="6"/>
                                            </p:txEl>
                                          </p:spTgt>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1000"/>
                                        <p:tgtEl>
                                          <p:spTgt spid="6">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1000"/>
                                        <p:tgtEl>
                                          <p:spTgt spid="6">
                                            <p:txEl>
                                              <p:pRg st="2" end="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childTnLst>
                                </p:cTn>
                              </p:par>
                            </p:childTnLst>
                          </p:cTn>
                        </p:par>
                        <p:par>
                          <p:cTn id="62" fill="hold">
                            <p:stCondLst>
                              <p:cond delay="1000"/>
                            </p:stCondLst>
                            <p:childTnLst>
                              <p:par>
                                <p:cTn id="63" presetID="11" presetClass="entr" presetSubtype="0" fill="hold" nodeType="afterEffect">
                                  <p:stCondLst>
                                    <p:cond delay="1000"/>
                                  </p:stCondLst>
                                  <p:childTnLst>
                                    <p:set>
                                      <p:cBhvr>
                                        <p:cTn id="64" dur="100">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10670"/>
            <a:ext cx="17722602" cy="9492808"/>
            <a:chOff x="0" y="-10670"/>
            <a:chExt cx="17722602" cy="9492808"/>
          </a:xfrm>
        </p:grpSpPr>
        <p:sp>
          <p:nvSpPr>
            <p:cNvPr id="10" name="Rectangle 9"/>
            <p:cNvSpPr/>
            <p:nvPr/>
          </p:nvSpPr>
          <p:spPr>
            <a:xfrm>
              <a:off x="0" y="0"/>
              <a:ext cx="17711738" cy="948213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D:\Zambia childrens project\LESSONS\G7 T2a 09, 10, 51 Josia's Goats\FINALS pngs and swfs\individual pngs\G7 T2a 09, 10, 51 Josia's Goats-04.png"/>
            <p:cNvPicPr>
              <a:picLocks noChangeAspect="1" noChangeArrowheads="1"/>
            </p:cNvPicPr>
            <p:nvPr/>
          </p:nvPicPr>
          <p:blipFill>
            <a:blip r:embed="rId3"/>
            <a:srcRect/>
            <a:stretch>
              <a:fillRect/>
            </a:stretch>
          </p:blipFill>
          <p:spPr bwMode="auto">
            <a:xfrm>
              <a:off x="1646" y="-10670"/>
              <a:ext cx="17720956" cy="8866803"/>
            </a:xfrm>
            <a:prstGeom prst="rect">
              <a:avLst/>
            </a:prstGeom>
            <a:noFill/>
          </p:spPr>
        </p:pic>
      </p:grpSp>
      <p:sp>
        <p:nvSpPr>
          <p:cNvPr id="11" name="Rounded Rectangle 10"/>
          <p:cNvSpPr/>
          <p:nvPr/>
        </p:nvSpPr>
        <p:spPr>
          <a:xfrm>
            <a:off x="50800" y="7315201"/>
            <a:ext cx="17660938" cy="1963738"/>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578542" y="7569202"/>
            <a:ext cx="16727833" cy="2144626"/>
          </a:xfrm>
          <a:prstGeom prst="rect">
            <a:avLst/>
          </a:prstGeom>
          <a:noFill/>
        </p:spPr>
        <p:txBody>
          <a:bodyPr wrap="square" rtlCol="0">
            <a:spAutoFit/>
          </a:bodyPr>
          <a:lstStyle/>
          <a:p>
            <a:pPr algn="ctr">
              <a:lnSpc>
                <a:spcPts val="3200"/>
              </a:lnSpc>
            </a:pPr>
            <a:r>
              <a:rPr lang="en-US" sz="3200" dirty="0" smtClean="0">
                <a:solidFill>
                  <a:schemeClr val="bg1"/>
                </a:solidFill>
                <a:effectLst>
                  <a:outerShdw blurRad="38100" dist="38100" dir="2700000" algn="tl">
                    <a:srgbClr val="000000">
                      <a:alpha val="43137"/>
                    </a:srgbClr>
                  </a:outerShdw>
                </a:effectLst>
              </a:rPr>
              <a:t>Take a look at this example of </a:t>
            </a:r>
            <a:r>
              <a:rPr lang="en-US" sz="3200" dirty="0" smtClean="0">
                <a:solidFill>
                  <a:schemeClr val="bg1"/>
                </a:solidFill>
                <a:effectLst>
                  <a:outerShdw blurRad="38100" dist="38100" dir="2700000" algn="tl">
                    <a:srgbClr val="000000">
                      <a:alpha val="43137"/>
                    </a:srgbClr>
                  </a:outerShdw>
                </a:effectLst>
              </a:rPr>
              <a:t>paraphrasing… </a:t>
            </a:r>
            <a:r>
              <a:rPr lang="en-US" sz="3200" i="1" dirty="0" smtClean="0">
                <a:solidFill>
                  <a:schemeClr val="bg1"/>
                </a:solidFill>
                <a:effectLst>
                  <a:outerShdw blurRad="38100" dist="38100" dir="2700000" algn="tl">
                    <a:srgbClr val="000000">
                      <a:alpha val="43137"/>
                    </a:srgbClr>
                  </a:outerShdw>
                </a:effectLst>
              </a:rPr>
              <a:t>Original </a:t>
            </a:r>
            <a:r>
              <a:rPr lang="en-US" sz="3200" dirty="0" smtClean="0">
                <a:solidFill>
                  <a:schemeClr val="bg1"/>
                </a:solidFill>
                <a:effectLst>
                  <a:outerShdw blurRad="38100" dist="38100" dir="2700000" algn="tl">
                    <a:srgbClr val="000000">
                      <a:alpha val="43137"/>
                    </a:srgbClr>
                  </a:outerShdw>
                </a:effectLst>
              </a:rPr>
              <a:t>:</a:t>
            </a:r>
            <a:endParaRPr lang="en-US" sz="3200" dirty="0" smtClean="0">
              <a:solidFill>
                <a:schemeClr val="bg1"/>
              </a:solidFill>
              <a:effectLst>
                <a:outerShdw blurRad="38100" dist="38100" dir="2700000" algn="tl">
                  <a:srgbClr val="000000">
                    <a:alpha val="43137"/>
                  </a:srgbClr>
                </a:outerShdw>
              </a:effectLst>
            </a:endParaRPr>
          </a:p>
          <a:p>
            <a:pPr algn="ctr">
              <a:lnSpc>
                <a:spcPts val="3200"/>
              </a:lnSpc>
            </a:pPr>
            <a:r>
              <a:rPr lang="en-US" sz="3200" dirty="0" smtClean="0">
                <a:solidFill>
                  <a:schemeClr val="bg1"/>
                </a:solidFill>
                <a:effectLst>
                  <a:outerShdw blurRad="38100" dist="38100" dir="2700000" algn="tl">
                    <a:srgbClr val="000000">
                      <a:alpha val="43137"/>
                    </a:srgbClr>
                  </a:outerShdw>
                </a:effectLst>
              </a:rPr>
              <a:t>It was early in the morning, before the sun was even showing above the horizon but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knew it was time to get up and get dressed. This day was like every other, a day which started at sunrise and ended at sunset. </a:t>
            </a:r>
          </a:p>
          <a:p>
            <a:pPr algn="ctr">
              <a:lnSpc>
                <a:spcPts val="3200"/>
              </a:lnSpc>
            </a:pPr>
            <a:endParaRPr lang="en-US" sz="3200" dirty="0" smtClean="0">
              <a:solidFill>
                <a:schemeClr val="bg1"/>
              </a:solidFill>
              <a:effectLst>
                <a:outerShdw blurRad="38100" dist="38100" dir="2700000" algn="tl">
                  <a:srgbClr val="000000">
                    <a:alpha val="43137"/>
                  </a:srgbClr>
                </a:outerShdw>
              </a:effectLst>
            </a:endParaRPr>
          </a:p>
        </p:txBody>
      </p:sp>
      <p:pic>
        <p:nvPicPr>
          <p:cNvPr id="2050" name="Picture 2" descr="C:\Users\User\Dropbox\Artist Andre Adams\New work\Grade 7 term 2a\For Artists\G7 T2a 09, 10, 51 Josia's Goats\art work\slide 4\individual pngs\G7 T2a 09, 10, 51 Josia's Goats-04b.png"/>
          <p:cNvPicPr>
            <a:picLocks noChangeAspect="1" noChangeArrowheads="1"/>
          </p:cNvPicPr>
          <p:nvPr/>
        </p:nvPicPr>
        <p:blipFill>
          <a:blip r:embed="rId4"/>
          <a:srcRect/>
          <a:stretch>
            <a:fillRect/>
          </a:stretch>
        </p:blipFill>
        <p:spPr bwMode="auto">
          <a:xfrm>
            <a:off x="13445598" y="3316288"/>
            <a:ext cx="1524000" cy="1257300"/>
          </a:xfrm>
          <a:prstGeom prst="rect">
            <a:avLst/>
          </a:prstGeom>
          <a:noFill/>
        </p:spPr>
      </p:pic>
      <p:sp>
        <p:nvSpPr>
          <p:cNvPr id="13" name="TextBox 12"/>
          <p:cNvSpPr txBox="1"/>
          <p:nvPr/>
        </p:nvSpPr>
        <p:spPr>
          <a:xfrm>
            <a:off x="578542" y="7510625"/>
            <a:ext cx="16727833" cy="1733808"/>
          </a:xfrm>
          <a:prstGeom prst="rect">
            <a:avLst/>
          </a:prstGeom>
          <a:noFill/>
        </p:spPr>
        <p:txBody>
          <a:bodyPr wrap="square" rtlCol="0">
            <a:spAutoFit/>
          </a:bodyPr>
          <a:lstStyle/>
          <a:p>
            <a:pPr algn="ctr">
              <a:lnSpc>
                <a:spcPts val="3200"/>
              </a:lnSpc>
            </a:pPr>
            <a:r>
              <a:rPr lang="en-US" sz="3200" i="1" dirty="0" smtClean="0">
                <a:solidFill>
                  <a:schemeClr val="bg1"/>
                </a:solidFill>
                <a:effectLst>
                  <a:outerShdw blurRad="38100" dist="38100" dir="2700000" algn="tl">
                    <a:srgbClr val="000000">
                      <a:alpha val="43137"/>
                    </a:srgbClr>
                  </a:outerShdw>
                </a:effectLst>
              </a:rPr>
              <a:t>Paraphrase</a:t>
            </a:r>
            <a:r>
              <a:rPr lang="en-US" sz="3200" i="1" dirty="0" smtClean="0">
                <a:solidFill>
                  <a:schemeClr val="bg1"/>
                </a:solidFill>
                <a:effectLst>
                  <a:outerShdw blurRad="38100" dist="38100" dir="2700000" algn="tl">
                    <a:srgbClr val="000000">
                      <a:alpha val="43137"/>
                    </a:srgbClr>
                  </a:outerShdw>
                </a:effectLst>
              </a:rPr>
              <a:t>:</a:t>
            </a:r>
          </a:p>
          <a:p>
            <a:pPr algn="ctr">
              <a:lnSpc>
                <a:spcPts val="3200"/>
              </a:lnSpc>
            </a:pPr>
            <a:r>
              <a:rPr lang="en-US" sz="3000" dirty="0" err="1" smtClean="0">
                <a:solidFill>
                  <a:schemeClr val="bg1"/>
                </a:solidFill>
                <a:effectLst>
                  <a:outerShdw blurRad="38100" dist="38100" dir="2700000" algn="tl">
                    <a:srgbClr val="000000">
                      <a:alpha val="43137"/>
                    </a:srgbClr>
                  </a:outerShdw>
                </a:effectLst>
              </a:rPr>
              <a:t>Josia</a:t>
            </a:r>
            <a:r>
              <a:rPr lang="en-US" sz="3000" dirty="0" smtClean="0">
                <a:solidFill>
                  <a:schemeClr val="bg1"/>
                </a:solidFill>
                <a:effectLst>
                  <a:outerShdw blurRad="38100" dist="38100" dir="2700000" algn="tl">
                    <a:srgbClr val="000000">
                      <a:alpha val="43137"/>
                    </a:srgbClr>
                  </a:outerShdw>
                </a:effectLst>
              </a:rPr>
              <a:t> got up and put his clothes on before the sun had risen. His days began when the sun rose and ended when the sun </a:t>
            </a:r>
            <a:r>
              <a:rPr lang="en-US" sz="3000" dirty="0" smtClean="0">
                <a:solidFill>
                  <a:schemeClr val="bg1"/>
                </a:solidFill>
                <a:effectLst>
                  <a:outerShdw blurRad="38100" dist="38100" dir="2700000" algn="tl">
                    <a:srgbClr val="000000">
                      <a:alpha val="43137"/>
                    </a:srgbClr>
                  </a:outerShdw>
                </a:effectLst>
              </a:rPr>
              <a:t>set. What </a:t>
            </a:r>
            <a:r>
              <a:rPr lang="en-US" sz="3000" dirty="0" smtClean="0">
                <a:solidFill>
                  <a:schemeClr val="bg1"/>
                </a:solidFill>
                <a:effectLst>
                  <a:outerShdw blurRad="38100" dist="38100" dir="2700000" algn="tl">
                    <a:srgbClr val="000000">
                      <a:alpha val="43137"/>
                    </a:srgbClr>
                  </a:outerShdw>
                </a:effectLst>
              </a:rPr>
              <a:t>do you notice about the second paragraph?</a:t>
            </a:r>
          </a:p>
          <a:p>
            <a:pPr algn="ctr">
              <a:lnSpc>
                <a:spcPts val="3200"/>
              </a:lnSpc>
            </a:pPr>
            <a:r>
              <a:rPr lang="en-US" sz="3000" dirty="0" smtClean="0">
                <a:solidFill>
                  <a:schemeClr val="bg1"/>
                </a:solidFill>
                <a:effectLst>
                  <a:outerShdw blurRad="38100" dist="38100" dir="2700000" algn="tl">
                    <a:srgbClr val="000000">
                      <a:alpha val="43137"/>
                    </a:srgbClr>
                  </a:outerShdw>
                </a:effectLst>
              </a:rPr>
              <a:t>Is the order of the paragraph the </a:t>
            </a:r>
            <a:r>
              <a:rPr lang="en-US" sz="3000" dirty="0" smtClean="0">
                <a:solidFill>
                  <a:schemeClr val="bg1"/>
                </a:solidFill>
                <a:effectLst>
                  <a:outerShdw blurRad="38100" dist="38100" dir="2700000" algn="tl">
                    <a:srgbClr val="000000">
                      <a:alpha val="43137"/>
                    </a:srgbClr>
                  </a:outerShdw>
                </a:effectLst>
              </a:rPr>
              <a:t>same? What </a:t>
            </a:r>
            <a:r>
              <a:rPr lang="en-US" sz="3000" dirty="0" smtClean="0">
                <a:solidFill>
                  <a:schemeClr val="bg1"/>
                </a:solidFill>
                <a:effectLst>
                  <a:outerShdw blurRad="38100" dist="38100" dir="2700000" algn="tl">
                    <a:srgbClr val="000000">
                      <a:alpha val="43137"/>
                    </a:srgbClr>
                  </a:outerShdw>
                </a:effectLst>
              </a:rPr>
              <a:t>words have I changed to make it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additive="base">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 presetClass="entr" presetSubtype="0" fill="hold" nodeType="withEffect">
                                  <p:stCondLst>
                                    <p:cond delay="250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2">
                                            <p:txEl>
                                              <p:pRg st="0" end="0"/>
                                            </p:txEl>
                                          </p:spTgt>
                                        </p:tgtEl>
                                      </p:cBhvr>
                                    </p:animEffect>
                                    <p:set>
                                      <p:cBhvr>
                                        <p:cTn id="26" dur="1" fill="hold">
                                          <p:stCondLst>
                                            <p:cond delay="999"/>
                                          </p:stCondLst>
                                        </p:cTn>
                                        <p:tgtEl>
                                          <p:spTgt spid="12">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2">
                                            <p:txEl>
                                              <p:pRg st="1" end="1"/>
                                            </p:txEl>
                                          </p:spTgt>
                                        </p:tgtEl>
                                      </p:cBhvr>
                                    </p:animEffect>
                                    <p:set>
                                      <p:cBhvr>
                                        <p:cTn id="29" dur="1" fill="hold">
                                          <p:stCondLst>
                                            <p:cond delay="999"/>
                                          </p:stCondLst>
                                        </p:cTn>
                                        <p:tgtEl>
                                          <p:spTgt spid="12">
                                            <p:txEl>
                                              <p:pRg st="1" end="1"/>
                                            </p:txEl>
                                          </p:spTgt>
                                        </p:tgtEl>
                                        <p:attrNameLst>
                                          <p:attrName>style.visibility</p:attrName>
                                        </p:attrNameLst>
                                      </p:cBhvr>
                                      <p:to>
                                        <p:strVal val="hidden"/>
                                      </p:to>
                                    </p:set>
                                  </p:childTnLst>
                                </p:cTn>
                              </p:par>
                              <p:par>
                                <p:cTn id="30" presetID="2" presetClass="entr" presetSubtype="4" fill="hold"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 calcmode="lin" valueType="num">
                                      <p:cBhvr additive="base">
                                        <p:cTn id="40"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16934"/>
            <a:ext cx="17711738" cy="10126134"/>
            <a:chOff x="0" y="-16934"/>
            <a:chExt cx="17711738" cy="10126134"/>
          </a:xfrm>
        </p:grpSpPr>
        <p:pic>
          <p:nvPicPr>
            <p:cNvPr id="4098" name="Picture 2" descr="D:\Zambia childrens project\LESSONS\G7 T2a 09, 10, 51 Josia's Goats\FINALS pngs and swfs\individual pngs\G7 T2a 09, 10, 51 Josia's Goats-06a.png"/>
            <p:cNvPicPr>
              <a:picLocks noChangeAspect="1" noChangeArrowheads="1"/>
            </p:cNvPicPr>
            <p:nvPr/>
          </p:nvPicPr>
          <p:blipFill>
            <a:blip r:embed="rId3"/>
            <a:srcRect/>
            <a:stretch>
              <a:fillRect/>
            </a:stretch>
          </p:blipFill>
          <p:spPr bwMode="auto">
            <a:xfrm>
              <a:off x="0" y="-16934"/>
              <a:ext cx="17711738" cy="10126134"/>
            </a:xfrm>
            <a:prstGeom prst="rect">
              <a:avLst/>
            </a:prstGeom>
            <a:noFill/>
          </p:spPr>
        </p:pic>
        <p:pic>
          <p:nvPicPr>
            <p:cNvPr id="4099" name="Picture 3" descr="D:\Zambia childrens project\LESSONS\G7 T2a 09, 10, 51 Josia's Goats\FINALS pngs and swfs\individual pngs\G7 T2a 09, 10, 51 Josia's Goats-06b.png"/>
            <p:cNvPicPr>
              <a:picLocks noChangeAspect="1" noChangeArrowheads="1"/>
            </p:cNvPicPr>
            <p:nvPr/>
          </p:nvPicPr>
          <p:blipFill>
            <a:blip r:embed="rId4"/>
            <a:srcRect/>
            <a:stretch>
              <a:fillRect/>
            </a:stretch>
          </p:blipFill>
          <p:spPr bwMode="auto">
            <a:xfrm>
              <a:off x="0" y="1694537"/>
              <a:ext cx="17711738" cy="7787602"/>
            </a:xfrm>
            <a:prstGeom prst="rect">
              <a:avLst/>
            </a:prstGeom>
            <a:noFill/>
          </p:spPr>
        </p:pic>
      </p:grpSp>
      <p:sp>
        <p:nvSpPr>
          <p:cNvPr id="11" name="Rounded Rectangle 10"/>
          <p:cNvSpPr/>
          <p:nvPr/>
        </p:nvSpPr>
        <p:spPr>
          <a:xfrm>
            <a:off x="120176" y="152397"/>
            <a:ext cx="17473555" cy="187446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529388" y="355602"/>
            <a:ext cx="16727833" cy="1446550"/>
          </a:xfrm>
          <a:prstGeom prst="rect">
            <a:avLst/>
          </a:prstGeom>
          <a:noFill/>
        </p:spPr>
        <p:txBody>
          <a:bodyPr wrap="square" rtlCol="0">
            <a:spAutoFit/>
          </a:bodyPr>
          <a:lstStyle/>
          <a:p>
            <a:pPr algn="ctr"/>
            <a:r>
              <a:rPr lang="en-US" sz="4400" dirty="0" smtClean="0">
                <a:solidFill>
                  <a:schemeClr val="bg1"/>
                </a:solidFill>
                <a:effectLst>
                  <a:outerShdw blurRad="38100" dist="38100" dir="2700000" algn="tl">
                    <a:srgbClr val="000000">
                      <a:alpha val="43137"/>
                    </a:srgbClr>
                  </a:outerShdw>
                </a:effectLst>
              </a:rPr>
              <a:t>Your turn now! Discuss this paragraph with a partner. </a:t>
            </a:r>
            <a:r>
              <a:rPr lang="en-US" sz="4400" dirty="0" smtClean="0">
                <a:solidFill>
                  <a:schemeClr val="bg1"/>
                </a:solidFill>
                <a:effectLst>
                  <a:outerShdw blurRad="38100" dist="38100" dir="2700000" algn="tl">
                    <a:srgbClr val="000000">
                      <a:alpha val="43137"/>
                    </a:srgbClr>
                  </a:outerShdw>
                </a:effectLst>
              </a:rPr>
              <a:t/>
            </a:r>
            <a:br>
              <a:rPr lang="en-US" sz="4400" dirty="0" smtClean="0">
                <a:solidFill>
                  <a:schemeClr val="bg1"/>
                </a:solidFill>
                <a:effectLst>
                  <a:outerShdw blurRad="38100" dist="38100" dir="2700000" algn="tl">
                    <a:srgbClr val="000000">
                      <a:alpha val="43137"/>
                    </a:srgbClr>
                  </a:outerShdw>
                </a:effectLst>
              </a:rPr>
            </a:br>
            <a:r>
              <a:rPr lang="en-US" sz="4400" dirty="0" smtClean="0">
                <a:solidFill>
                  <a:schemeClr val="bg1"/>
                </a:solidFill>
                <a:effectLst>
                  <a:outerShdw blurRad="38100" dist="38100" dir="2700000" algn="tl">
                    <a:srgbClr val="000000">
                      <a:alpha val="43137"/>
                    </a:srgbClr>
                  </a:outerShdw>
                </a:effectLst>
              </a:rPr>
              <a:t>Can </a:t>
            </a:r>
            <a:r>
              <a:rPr lang="en-US" sz="4400" dirty="0" smtClean="0">
                <a:solidFill>
                  <a:schemeClr val="bg1"/>
                </a:solidFill>
                <a:effectLst>
                  <a:outerShdw blurRad="38100" dist="38100" dir="2700000" algn="tl">
                    <a:srgbClr val="000000">
                      <a:alpha val="43137"/>
                    </a:srgbClr>
                  </a:outerShdw>
                </a:effectLst>
              </a:rPr>
              <a:t>you paraphrase it?</a:t>
            </a:r>
            <a:endParaRPr lang="en-US" sz="4400" dirty="0" smtClean="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29388" y="417157"/>
            <a:ext cx="16727833" cy="138499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With a skip and a hop </a:t>
            </a:r>
            <a:r>
              <a:rPr lang="en-US" sz="2800" dirty="0" err="1" smtClean="0">
                <a:solidFill>
                  <a:schemeClr val="bg1"/>
                </a:solidFill>
                <a:effectLst>
                  <a:outerShdw blurRad="38100" dist="38100" dir="2700000" algn="tl">
                    <a:srgbClr val="000000">
                      <a:alpha val="43137"/>
                    </a:srgbClr>
                  </a:outerShdw>
                </a:effectLst>
              </a:rPr>
              <a:t>Josia</a:t>
            </a:r>
            <a:r>
              <a:rPr lang="en-US" sz="2800" dirty="0" smtClean="0">
                <a:solidFill>
                  <a:schemeClr val="bg1"/>
                </a:solidFill>
                <a:effectLst>
                  <a:outerShdw blurRad="38100" dist="38100" dir="2700000" algn="tl">
                    <a:srgbClr val="000000">
                      <a:alpha val="43137"/>
                    </a:srgbClr>
                  </a:outerShdw>
                </a:effectLst>
              </a:rPr>
              <a:t> lead his goats out through the gate and down the long track to the open area, where his goats would graze for the morning. He always loved this time of day; the birds were singing and it felt peaceful. </a:t>
            </a:r>
            <a:endParaRPr lang="en-US" sz="2800" dirty="0" smtClean="0">
              <a:solidFill>
                <a:schemeClr val="bg1"/>
              </a:solidFill>
              <a:effectLst>
                <a:outerShdw blurRad="38100" dist="38100" dir="2700000" algn="tl">
                  <a:srgbClr val="000000">
                    <a:alpha val="43137"/>
                  </a:srgbClr>
                </a:outerShdw>
              </a:effectLst>
            </a:endParaRPr>
          </a:p>
        </p:txBody>
      </p:sp>
      <p:pic>
        <p:nvPicPr>
          <p:cNvPr id="4100" name="Picture 4" descr="D:\Zambia childrens project\LESSONS\G7 T2a 09, 10, 51 Josia's Goats\FINALS pngs and swfs\individual pngs\G7 T2a 09, 10, 51 Josia's Goats-06c.png"/>
          <p:cNvPicPr>
            <a:picLocks noChangeAspect="1" noChangeArrowheads="1"/>
          </p:cNvPicPr>
          <p:nvPr/>
        </p:nvPicPr>
        <p:blipFill>
          <a:blip r:embed="rId5"/>
          <a:srcRect/>
          <a:stretch>
            <a:fillRect/>
          </a:stretch>
        </p:blipFill>
        <p:spPr bwMode="auto">
          <a:xfrm>
            <a:off x="17542932" y="2151592"/>
            <a:ext cx="3949700" cy="7364413"/>
          </a:xfrm>
          <a:prstGeom prst="rect">
            <a:avLst/>
          </a:prstGeom>
          <a:noFill/>
        </p:spPr>
      </p:pic>
      <p:pic>
        <p:nvPicPr>
          <p:cNvPr id="4101" name="Picture 5" descr="D:\Zambia childrens project\LESSONS\G7 T2a 09, 10, 51 Josia's Goats\FINALS pngs and swfs\individual pngs\G7 T2a 09, 10, 51 Josia's Goats-06d.png"/>
          <p:cNvPicPr>
            <a:picLocks noChangeAspect="1" noChangeArrowheads="1"/>
          </p:cNvPicPr>
          <p:nvPr/>
        </p:nvPicPr>
        <p:blipFill>
          <a:blip r:embed="rId6"/>
          <a:srcRect/>
          <a:stretch>
            <a:fillRect/>
          </a:stretch>
        </p:blipFill>
        <p:spPr bwMode="auto">
          <a:xfrm>
            <a:off x="14156272" y="3574523"/>
            <a:ext cx="698500" cy="596900"/>
          </a:xfrm>
          <a:prstGeom prst="rect">
            <a:avLst/>
          </a:prstGeom>
          <a:noFill/>
        </p:spPr>
      </p:pic>
      <p:pic>
        <p:nvPicPr>
          <p:cNvPr id="4102" name="Picture 6" descr="D:\Zambia childrens project\LESSONS\G7 T2a 09, 10, 51 Josia's Goats\FINALS pngs and swfs\individual pngs\G7 T2a 09, 10, 51 Josia's Goats-06e.png"/>
          <p:cNvPicPr>
            <a:picLocks noChangeAspect="1" noChangeArrowheads="1"/>
          </p:cNvPicPr>
          <p:nvPr/>
        </p:nvPicPr>
        <p:blipFill>
          <a:blip r:embed="rId7"/>
          <a:srcRect/>
          <a:stretch>
            <a:fillRect/>
          </a:stretch>
        </p:blipFill>
        <p:spPr bwMode="auto">
          <a:xfrm>
            <a:off x="9218614" y="5780613"/>
            <a:ext cx="1130300" cy="723900"/>
          </a:xfrm>
          <a:prstGeom prst="rect">
            <a:avLst/>
          </a:prstGeom>
          <a:noFill/>
        </p:spPr>
      </p:pic>
      <p:pic>
        <p:nvPicPr>
          <p:cNvPr id="13" name="Picture 5" descr="D:\Zambia childrens project\LESSONS\G7 T2a 09, 10, 51 Josia's Goats\FINALS pngs and swfs\individual pngs\G7 T2a 09, 10, 51 Josia's Goats-06d.png"/>
          <p:cNvPicPr>
            <a:picLocks noChangeAspect="1" noChangeArrowheads="1"/>
          </p:cNvPicPr>
          <p:nvPr/>
        </p:nvPicPr>
        <p:blipFill>
          <a:blip r:embed="rId6"/>
          <a:srcRect/>
          <a:stretch>
            <a:fillRect/>
          </a:stretch>
        </p:blipFill>
        <p:spPr bwMode="auto">
          <a:xfrm>
            <a:off x="14156272" y="3574523"/>
            <a:ext cx="698500" cy="59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1000"/>
                            </p:stCondLst>
                            <p:childTnLst>
                              <p:par>
                                <p:cTn id="17" presetID="11" presetClass="entr" presetSubtype="0" fill="hold" nodeType="afterEffect">
                                  <p:stCondLst>
                                    <p:cond delay="1000"/>
                                  </p:stCondLst>
                                  <p:childTnLst>
                                    <p:set>
                                      <p:cBhvr>
                                        <p:cTn id="18" dur="100">
                                          <p:stCondLst>
                                            <p:cond delay="0"/>
                                          </p:stCondLst>
                                        </p:cTn>
                                        <p:tgtEl>
                                          <p:spTgt spid="4102"/>
                                        </p:tgtEl>
                                        <p:attrNameLst>
                                          <p:attrName>style.visibility</p:attrName>
                                        </p:attrNameLst>
                                      </p:cBhvr>
                                      <p:to>
                                        <p:strVal val="visible"/>
                                      </p:to>
                                    </p:set>
                                  </p:childTnLst>
                                </p:cTn>
                              </p:par>
                            </p:childTnLst>
                          </p:cTn>
                        </p:par>
                        <p:par>
                          <p:cTn id="19" fill="hold">
                            <p:stCondLst>
                              <p:cond delay="2100"/>
                            </p:stCondLst>
                            <p:childTnLst>
                              <p:par>
                                <p:cTn id="20" presetID="0" presetClass="path" presetSubtype="0" accel="50000" decel="50000" fill="hold" nodeType="afterEffect">
                                  <p:stCondLst>
                                    <p:cond delay="0"/>
                                  </p:stCondLst>
                                  <p:childTnLst>
                                    <p:animMotion origin="layout" path="M 1.25482E-6 -1.28913E-6 C -0.00314 -0.01189 -0.00771 -0.01423 -0.01282 -0.01775 C -0.0147 -0.01908 -0.01846 -0.02143 -0.01846 -0.02126 C -0.02752 -0.02076 -0.03648 -0.02109 -0.04544 -0.01959 C -0.04894 -0.01892 -0.051 -0.01389 -0.05396 -0.01071 C -0.05539 -0.00921 -0.05826 -0.00703 -0.05826 -0.00686 C -0.06023 -0.00218 -0.06194 -0.00167 -0.06462 -1.28913E-6 C -0.06534 0.00117 -0.06606 0.00235 -0.06678 0.00368 C -0.06731 0.00469 -0.06758 0.00687 -0.06821 0.0072 C -0.06929 0.0077 -0.07179 0.00301 -0.07251 0.00184 C -0.07323 -0.00402 -0.07278 -0.00418 -0.07529 -0.00703 C -0.07663 -0.00854 -0.0795 -0.01071 -0.0795 -0.01055 C -0.08667 -0.00988 -0.09707 -0.01105 -0.10442 -0.00536 C -0.1098 0.00402 -0.10299 -0.00703 -0.10935 -1.28913E-6 C -0.11186 0.00268 -0.11401 0.00787 -0.11652 0.01072 C -0.12011 0.0149 -0.12378 0.01591 -0.1271 0.02143 C -0.12943 0.01959 -0.13086 0.01624 -0.13283 0.01256 C -0.13328 0.01155 -0.13364 0.00988 -0.13427 0.00904 C -0.13561 0.00737 -0.13848 0.00536 -0.13848 0.00553 C -0.14986 0.00636 -0.15658 0.00469 -0.16617 0.01256 C -0.16698 0.01323 -0.16752 0.01524 -0.16833 0.01607 C -0.17057 0.01858 -0.17308 0.01942 -0.17541 0.02143 C -0.17612 0.0221 -0.17756 0.02327 -0.17756 0.02344 C -0.17899 0.01959 -0.18052 0.01473 -0.18249 0.01256 C -0.18392 0.01105 -0.18679 0.00904 -0.18679 0.00921 C -0.19575 0.01005 -0.20006 0.00871 -0.20732 0.01256 C -0.21341 0.01574 -0.21207 0.0154 -0.21735 0.01976 C -0.21807 0.02043 -0.2195 0.02143 -0.2195 0.0216 C -0.22175 0.01289 -0.22004 0.01674 -0.22515 0.01256 C -0.22587 0.01189 -0.22721 0.01072 -0.22721 0.01088 C -0.23008 0.01139 -0.23295 0.01172 -0.23582 0.01256 C -0.23886 0.01356 -0.24505 0.01607 -0.24505 0.01624 C -0.24621 0.01708 -0.25052 0.02377 -0.25141 0.02327 C -0.25195 0.02294 -0.25186 0.02093 -0.25204 0.01976 " pathEditMode="relative" rAng="0" ptsTypes="fffffffffffffffffffffffffffffffffA">
                                      <p:cBhvr>
                                        <p:cTn id="21" dur="2000" fill="hold"/>
                                        <p:tgtEl>
                                          <p:spTgt spid="4100"/>
                                        </p:tgtEl>
                                        <p:attrNameLst>
                                          <p:attrName>ppt_x</p:attrName>
                                          <p:attrName>ppt_y</p:attrName>
                                        </p:attrNameLst>
                                      </p:cBhvr>
                                      <p:rCtr x="-126" y="1"/>
                                    </p:animMotion>
                                  </p:childTnLst>
                                </p:cTn>
                              </p:par>
                            </p:childTnLst>
                          </p:cTn>
                        </p:par>
                        <p:par>
                          <p:cTn id="22" fill="hold">
                            <p:stCondLst>
                              <p:cond delay="4100"/>
                            </p:stCondLst>
                            <p:childTnLst>
                              <p:par>
                                <p:cTn id="23" presetID="11" presetClass="entr" presetSubtype="0" fill="hold" nodeType="afterEffect">
                                  <p:stCondLst>
                                    <p:cond delay="1000"/>
                                  </p:stCondLst>
                                  <p:childTnLst>
                                    <p:set>
                                      <p:cBhvr>
                                        <p:cTn id="24" dur="100">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2">
                                            <p:txEl>
                                              <p:pRg st="0" end="0"/>
                                            </p:txEl>
                                          </p:spTgt>
                                        </p:tgtEl>
                                      </p:cBhvr>
                                    </p:animEffect>
                                    <p:set>
                                      <p:cBhvr>
                                        <p:cTn id="29" dur="1" fill="hold">
                                          <p:stCondLst>
                                            <p:cond delay="999"/>
                                          </p:stCondLst>
                                        </p:cTn>
                                        <p:tgtEl>
                                          <p:spTgt spid="12">
                                            <p:txEl>
                                              <p:pRg st="0" end="0"/>
                                            </p:txEl>
                                          </p:spTgt>
                                        </p:tgtEl>
                                        <p:attrNameLst>
                                          <p:attrName>style.visibility</p:attrName>
                                        </p:attrNameLst>
                                      </p:cBhvr>
                                      <p:to>
                                        <p:strVal val="hidden"/>
                                      </p:to>
                                    </p:set>
                                  </p:childTnLst>
                                </p:cTn>
                              </p:par>
                              <p:par>
                                <p:cTn id="30" presetID="2" presetClass="entr" presetSubtype="1"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11" presetClass="entr" presetSubtype="0" fill="hold" nodeType="afterEffect">
                                  <p:stCondLst>
                                    <p:cond delay="1000"/>
                                  </p:stCondLst>
                                  <p:childTnLst>
                                    <p:set>
                                      <p:cBhvr>
                                        <p:cTn id="36" dur="1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ropbox\Artist Andre Adams\Grade 7 Term 1a\For Artists\1a 4 William Banda and His New Clothes\art work\slide 2\individual pngs\G7 T1a 4 William Banda and His New Clothes-02.png"/>
          <p:cNvPicPr>
            <a:picLocks noChangeAspect="1" noChangeArrowheads="1"/>
          </p:cNvPicPr>
          <p:nvPr/>
        </p:nvPicPr>
        <p:blipFill>
          <a:blip r:embed="rId3"/>
          <a:stretch>
            <a:fillRect/>
          </a:stretch>
        </p:blipFill>
        <p:spPr bwMode="auto">
          <a:xfrm>
            <a:off x="5928588" y="629772"/>
            <a:ext cx="11466055" cy="8803619"/>
          </a:xfrm>
          <a:prstGeom prst="rect">
            <a:avLst/>
          </a:prstGeom>
          <a:noFill/>
        </p:spPr>
      </p:pic>
      <p:sp>
        <p:nvSpPr>
          <p:cNvPr id="11" name="Rounded Rectangle 10"/>
          <p:cNvSpPr/>
          <p:nvPr/>
        </p:nvSpPr>
        <p:spPr>
          <a:xfrm>
            <a:off x="577180" y="1432897"/>
            <a:ext cx="7645308" cy="6616345"/>
          </a:xfrm>
          <a:prstGeom prst="roundRect">
            <a:avLst>
              <a:gd name="adj" fmla="val 7006"/>
            </a:avLst>
          </a:prstGeom>
          <a:ln w="76200"/>
          <a:effectLst>
            <a:glow rad="228600">
              <a:schemeClr val="accent5">
                <a:satMod val="175000"/>
                <a:alpha val="40000"/>
              </a:schemeClr>
            </a:glow>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760482" y="2094404"/>
            <a:ext cx="7042820" cy="5293330"/>
          </a:xfrm>
          <a:prstGeom prst="rect">
            <a:avLst/>
          </a:prstGeom>
          <a:noFill/>
        </p:spPr>
        <p:txBody>
          <a:bodyPr wrap="square" rtlCol="0">
            <a:spAutoFit/>
          </a:bodyPr>
          <a:lstStyle/>
          <a:p>
            <a:pPr>
              <a:lnSpc>
                <a:spcPts val="4500"/>
              </a:lnSpc>
              <a:spcAft>
                <a:spcPts val="2000"/>
              </a:spcAft>
            </a:pPr>
            <a:r>
              <a:rPr lang="en-US" sz="4800" i="1" dirty="0" smtClean="0">
                <a:solidFill>
                  <a:schemeClr val="bg1"/>
                </a:solidFill>
                <a:effectLst>
                  <a:outerShdw blurRad="38100" dist="38100" dir="2700000" algn="tl">
                    <a:srgbClr val="000000">
                      <a:alpha val="43137"/>
                    </a:srgbClr>
                  </a:outerShdw>
                </a:effectLst>
              </a:rPr>
              <a:t>In this lesson you will …</a:t>
            </a:r>
            <a:endParaRPr lang="en-US" sz="4800" dirty="0" smtClean="0">
              <a:solidFill>
                <a:schemeClr val="bg1"/>
              </a:solidFill>
              <a:effectLst>
                <a:outerShdw blurRad="38100" dist="38100" dir="2700000" algn="tl">
                  <a:srgbClr val="000000">
                    <a:alpha val="43137"/>
                  </a:srgbClr>
                </a:outerShdw>
              </a:effectLst>
            </a:endParaRPr>
          </a:p>
          <a:p>
            <a:pPr>
              <a:lnSpc>
                <a:spcPts val="3500"/>
              </a:lnSpc>
              <a:spcAft>
                <a:spcPts val="2000"/>
              </a:spcAft>
              <a:buFont typeface="Arial"/>
              <a:buChar char="•"/>
            </a:pPr>
            <a:r>
              <a:rPr lang="en-US" sz="3200" dirty="0" smtClean="0">
                <a:solidFill>
                  <a:schemeClr val="bg1"/>
                </a:solidFill>
                <a:effectLst>
                  <a:outerShdw blurRad="38100" dist="38100" dir="2700000" algn="tl">
                    <a:srgbClr val="000000">
                      <a:alpha val="43137"/>
                    </a:srgbClr>
                  </a:outerShdw>
                </a:effectLst>
              </a:rPr>
              <a:t> read the story ‘</a:t>
            </a:r>
            <a:r>
              <a:rPr lang="en-US" sz="3200" dirty="0" err="1" smtClean="0">
                <a:solidFill>
                  <a:schemeClr val="bg1"/>
                </a:solidFill>
                <a:effectLst>
                  <a:outerShdw blurRad="38100" dist="38100" dir="2700000" algn="tl">
                    <a:srgbClr val="000000">
                      <a:alpha val="43137"/>
                    </a:srgbClr>
                  </a:outerShdw>
                </a:effectLst>
              </a:rPr>
              <a:t>Josia’s</a:t>
            </a:r>
            <a:r>
              <a:rPr lang="en-US" sz="3200" dirty="0" smtClean="0">
                <a:solidFill>
                  <a:schemeClr val="bg1"/>
                </a:solidFill>
                <a:effectLst>
                  <a:outerShdw blurRad="38100" dist="38100" dir="2700000" algn="tl">
                    <a:srgbClr val="000000">
                      <a:alpha val="43137"/>
                    </a:srgbClr>
                  </a:outerShdw>
                </a:effectLst>
              </a:rPr>
              <a:t> Goats’</a:t>
            </a:r>
          </a:p>
          <a:p>
            <a:pPr>
              <a:lnSpc>
                <a:spcPts val="3500"/>
              </a:lnSpc>
              <a:spcAft>
                <a:spcPts val="2000"/>
              </a:spcAft>
              <a:buFont typeface="Arial"/>
              <a:buChar char="•"/>
            </a:pPr>
            <a:r>
              <a:rPr lang="en-US" sz="3200" dirty="0" smtClean="0">
                <a:solidFill>
                  <a:schemeClr val="bg1"/>
                </a:solidFill>
                <a:effectLst>
                  <a:outerShdw blurRad="38100" dist="38100" dir="2700000" algn="tl">
                    <a:srgbClr val="000000">
                      <a:alpha val="43137"/>
                    </a:srgbClr>
                  </a:outerShdw>
                </a:effectLst>
              </a:rPr>
              <a:t> discuss the story in detail including the causes and consequences of the polluted water</a:t>
            </a:r>
          </a:p>
          <a:p>
            <a:pPr>
              <a:lnSpc>
                <a:spcPts val="3500"/>
              </a:lnSpc>
              <a:spcAft>
                <a:spcPts val="2000"/>
              </a:spcAft>
              <a:buFont typeface="Arial"/>
              <a:buChar char="•"/>
            </a:pPr>
            <a:r>
              <a:rPr lang="en-US" sz="3200" dirty="0" smtClean="0">
                <a:solidFill>
                  <a:schemeClr val="bg1"/>
                </a:solidFill>
                <a:effectLst>
                  <a:outerShdw blurRad="38100" dist="38100" dir="2700000" algn="tl">
                    <a:srgbClr val="000000">
                      <a:alpha val="43137"/>
                    </a:srgbClr>
                  </a:outerShdw>
                </a:effectLst>
              </a:rPr>
              <a:t> discuss the effect of water pollution on people</a:t>
            </a:r>
          </a:p>
          <a:p>
            <a:pPr>
              <a:lnSpc>
                <a:spcPts val="3500"/>
              </a:lnSpc>
              <a:spcAft>
                <a:spcPts val="2000"/>
              </a:spcAft>
              <a:buFont typeface="Arial"/>
              <a:buChar char="•"/>
            </a:pPr>
            <a:r>
              <a:rPr lang="en-US" sz="3200" dirty="0" smtClean="0">
                <a:solidFill>
                  <a:schemeClr val="bg1"/>
                </a:solidFill>
                <a:effectLst>
                  <a:outerShdw blurRad="38100" dist="38100" dir="2700000" algn="tl">
                    <a:srgbClr val="000000">
                      <a:alpha val="43137"/>
                    </a:srgbClr>
                  </a:outerShdw>
                </a:effectLst>
              </a:rPr>
              <a:t> suggest ways to prevent 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childTnLst>
                                </p:cTn>
                              </p:par>
                              <p:par>
                                <p:cTn id="12" presetID="2" presetClass="entr" presetSubtype="8"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00"/>
                                        <p:tgtEl>
                                          <p:spTgt spid="12">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1000"/>
                                        <p:tgtEl>
                                          <p:spTgt spid="12">
                                            <p:txEl>
                                              <p:pRg st="3" end="3"/>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fade">
                                      <p:cBhvr>
                                        <p:cTn id="31"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ropbox\Artist Andre Adams\New work\Grade 7 term 2a\For Artists\G7 T2a 09, 10, 51 Josia's Goats\art work\slide 13\individual pngs\G7 T2a 09, 10, 51 Josia's Goats-13a.png"/>
          <p:cNvPicPr>
            <a:picLocks noChangeAspect="1" noChangeArrowheads="1"/>
          </p:cNvPicPr>
          <p:nvPr/>
        </p:nvPicPr>
        <p:blipFill>
          <a:blip r:embed="rId3"/>
          <a:srcRect/>
          <a:stretch>
            <a:fillRect/>
          </a:stretch>
        </p:blipFill>
        <p:spPr bwMode="auto">
          <a:xfrm>
            <a:off x="0" y="0"/>
            <a:ext cx="17766261" cy="9532938"/>
          </a:xfrm>
          <a:prstGeom prst="rect">
            <a:avLst/>
          </a:prstGeom>
          <a:noFill/>
        </p:spPr>
      </p:pic>
      <p:sp>
        <p:nvSpPr>
          <p:cNvPr id="5" name="TextBox 4"/>
          <p:cNvSpPr txBox="1"/>
          <p:nvPr/>
        </p:nvSpPr>
        <p:spPr>
          <a:xfrm>
            <a:off x="2484408" y="1518249"/>
            <a:ext cx="5434641" cy="7055778"/>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algn="ctr">
              <a:lnSpc>
                <a:spcPts val="4500"/>
              </a:lnSpc>
            </a:pPr>
            <a:r>
              <a:rPr lang="en-US" sz="4400" b="1" i="1" dirty="0" smtClean="0">
                <a:solidFill>
                  <a:schemeClr val="tx1">
                    <a:lumMod val="50000"/>
                    <a:lumOff val="50000"/>
                  </a:schemeClr>
                </a:solidFill>
                <a:latin typeface="+mj-lt"/>
              </a:rPr>
              <a:t>Try this </a:t>
            </a:r>
            <a:r>
              <a:rPr lang="en-US" sz="4400" b="1" i="1" dirty="0" smtClean="0">
                <a:solidFill>
                  <a:schemeClr val="tx1">
                    <a:lumMod val="50000"/>
                    <a:lumOff val="50000"/>
                  </a:schemeClr>
                </a:solidFill>
                <a:latin typeface="+mj-lt"/>
              </a:rPr>
              <a:t>one </a:t>
            </a:r>
            <a:br>
              <a:rPr lang="en-US" sz="4400" b="1" i="1" dirty="0" smtClean="0">
                <a:solidFill>
                  <a:schemeClr val="tx1">
                    <a:lumMod val="50000"/>
                    <a:lumOff val="50000"/>
                  </a:schemeClr>
                </a:solidFill>
                <a:latin typeface="+mj-lt"/>
              </a:rPr>
            </a:br>
            <a:r>
              <a:rPr lang="en-US" sz="4400" b="1" i="1" dirty="0" smtClean="0">
                <a:solidFill>
                  <a:schemeClr val="tx1">
                    <a:lumMod val="50000"/>
                    <a:lumOff val="50000"/>
                  </a:schemeClr>
                </a:solidFill>
                <a:latin typeface="+mj-lt"/>
              </a:rPr>
              <a:t>on your </a:t>
            </a:r>
            <a:r>
              <a:rPr lang="en-US" sz="4400" b="1" i="1" dirty="0" smtClean="0">
                <a:solidFill>
                  <a:schemeClr val="tx1">
                    <a:lumMod val="50000"/>
                    <a:lumOff val="50000"/>
                  </a:schemeClr>
                </a:solidFill>
                <a:latin typeface="+mj-lt"/>
              </a:rPr>
              <a:t>own</a:t>
            </a:r>
            <a:r>
              <a:rPr lang="en-US" sz="4400" b="1" i="1" dirty="0" smtClean="0">
                <a:solidFill>
                  <a:schemeClr val="tx1">
                    <a:lumMod val="50000"/>
                    <a:lumOff val="50000"/>
                  </a:schemeClr>
                </a:solidFill>
                <a:latin typeface="+mj-lt"/>
              </a:rPr>
              <a:t>.</a:t>
            </a:r>
          </a:p>
          <a:p>
            <a:pPr algn="ctr">
              <a:lnSpc>
                <a:spcPts val="4500"/>
              </a:lnSpc>
            </a:pPr>
            <a:endParaRPr lang="en-US" sz="3600" b="1" dirty="0" smtClean="0">
              <a:solidFill>
                <a:schemeClr val="tx1">
                  <a:lumMod val="50000"/>
                  <a:lumOff val="50000"/>
                </a:schemeClr>
              </a:solidFill>
              <a:latin typeface="+mj-lt"/>
            </a:endParaRPr>
          </a:p>
          <a:p>
            <a:pPr algn="ctr"/>
            <a:r>
              <a:rPr lang="en-US" sz="3400" dirty="0" smtClean="0">
                <a:solidFill>
                  <a:schemeClr val="tx1">
                    <a:lumMod val="50000"/>
                    <a:lumOff val="50000"/>
                  </a:schemeClr>
                </a:solidFill>
                <a:latin typeface="+mj-lt"/>
              </a:rPr>
              <a:t>Write </a:t>
            </a:r>
            <a:r>
              <a:rPr lang="en-US" sz="3400" dirty="0" smtClean="0">
                <a:solidFill>
                  <a:schemeClr val="tx1">
                    <a:lumMod val="50000"/>
                    <a:lumOff val="50000"/>
                  </a:schemeClr>
                </a:solidFill>
                <a:latin typeface="+mj-lt"/>
              </a:rPr>
              <a:t>down your paraphrase in your exercise book.</a:t>
            </a:r>
          </a:p>
          <a:p>
            <a:pPr algn="ctr"/>
            <a:r>
              <a:rPr lang="en-US" sz="3400" dirty="0" err="1" smtClean="0">
                <a:solidFill>
                  <a:schemeClr val="tx1">
                    <a:lumMod val="50000"/>
                    <a:lumOff val="50000"/>
                  </a:schemeClr>
                </a:solidFill>
                <a:latin typeface="+mj-lt"/>
              </a:rPr>
              <a:t>Josia</a:t>
            </a:r>
            <a:r>
              <a:rPr lang="en-US" sz="3400" dirty="0" smtClean="0">
                <a:solidFill>
                  <a:schemeClr val="tx1">
                    <a:lumMod val="50000"/>
                    <a:lumOff val="50000"/>
                  </a:schemeClr>
                </a:solidFill>
                <a:latin typeface="+mj-lt"/>
              </a:rPr>
              <a:t> watched as his goats grew fat and he smiled to himself, thinking about what price they would fetch when he sold them at the market in a month’s time. </a:t>
            </a:r>
            <a:endParaRPr lang="en-US" sz="3400" dirty="0" smtClean="0">
              <a:solidFill>
                <a:schemeClr val="tx1">
                  <a:lumMod val="50000"/>
                  <a:lumOff val="50000"/>
                </a:schemeClr>
              </a:solidFill>
              <a:latin typeface="+mj-lt"/>
            </a:endParaRPr>
          </a:p>
        </p:txBody>
      </p:sp>
      <p:pic>
        <p:nvPicPr>
          <p:cNvPr id="9219" name="Picture 3" descr="C:\Users\User\Dropbox\Artist Andre Adams\New work\Grade 7 term 2a\For Artists\G7 T2a 09, 10, 51 Josia's Goats\art work\slide 13\individual pngs\G7 T2a 09, 10, 51 Josia's Goats-13b.png"/>
          <p:cNvPicPr>
            <a:picLocks noChangeAspect="1" noChangeArrowheads="1"/>
          </p:cNvPicPr>
          <p:nvPr/>
        </p:nvPicPr>
        <p:blipFill>
          <a:blip r:embed="rId4"/>
          <a:srcRect/>
          <a:stretch>
            <a:fillRect/>
          </a:stretch>
        </p:blipFill>
        <p:spPr bwMode="auto">
          <a:xfrm>
            <a:off x="8521604" y="6032751"/>
            <a:ext cx="6239487" cy="4639204"/>
          </a:xfrm>
          <a:prstGeom prst="rect">
            <a:avLst/>
          </a:prstGeom>
          <a:noFill/>
        </p:spPr>
      </p:pic>
      <p:sp>
        <p:nvSpPr>
          <p:cNvPr id="6" name="TextBox 5"/>
          <p:cNvSpPr txBox="1"/>
          <p:nvPr/>
        </p:nvSpPr>
        <p:spPr>
          <a:xfrm>
            <a:off x="9084894" y="1518249"/>
            <a:ext cx="5676198" cy="5632311"/>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algn="ctr"/>
            <a:r>
              <a:rPr lang="en-US" sz="3600" dirty="0" smtClean="0">
                <a:solidFill>
                  <a:schemeClr val="tx1">
                    <a:lumMod val="50000"/>
                    <a:lumOff val="50000"/>
                  </a:schemeClr>
                </a:solidFill>
                <a:latin typeface="+mj-lt"/>
              </a:rPr>
              <a:t>After </a:t>
            </a:r>
            <a:r>
              <a:rPr lang="en-US" sz="3600" dirty="0" smtClean="0">
                <a:solidFill>
                  <a:schemeClr val="tx1">
                    <a:lumMod val="50000"/>
                    <a:lumOff val="50000"/>
                  </a:schemeClr>
                </a:solidFill>
                <a:latin typeface="+mj-lt"/>
              </a:rPr>
              <a:t>some time, when the goats had filled their bellies with grass it was time to take them to the watering hole to drink. </a:t>
            </a:r>
          </a:p>
          <a:p>
            <a:pPr algn="ctr"/>
            <a:r>
              <a:rPr lang="en-US" sz="3600" dirty="0" smtClean="0">
                <a:solidFill>
                  <a:schemeClr val="tx1">
                    <a:lumMod val="50000"/>
                    <a:lumOff val="50000"/>
                  </a:schemeClr>
                </a:solidFill>
                <a:latin typeface="+mj-lt"/>
              </a:rPr>
              <a:t>Remember – you must not copy what is already written here! You must put it into your </a:t>
            </a:r>
            <a:r>
              <a:rPr lang="en-US" sz="3600" b="1" i="1" u="sng" dirty="0" smtClean="0">
                <a:solidFill>
                  <a:schemeClr val="tx1">
                    <a:lumMod val="50000"/>
                    <a:lumOff val="50000"/>
                  </a:schemeClr>
                </a:solidFill>
                <a:latin typeface="+mj-lt"/>
              </a:rPr>
              <a:t>own</a:t>
            </a:r>
            <a:r>
              <a:rPr lang="en-US" sz="3600" dirty="0" smtClean="0">
                <a:solidFill>
                  <a:schemeClr val="tx1">
                    <a:lumMod val="50000"/>
                    <a:lumOff val="50000"/>
                  </a:schemeClr>
                </a:solidFill>
                <a:latin typeface="+mj-lt"/>
              </a:rPr>
              <a:t> words.</a:t>
            </a:r>
            <a:endParaRPr lang="en-US" sz="3600" dirty="0" smtClean="0">
              <a:solidFill>
                <a:schemeClr val="tx1">
                  <a:lumMod val="50000"/>
                  <a:lumOff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2" presetClass="entr" presetSubtype="4"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ropbox\Artist Andre Adams\New work\Grade 7 term 2a\For edit\G7 T2a 09, 10, 51 Josia's Goats\art work\slide 21\individual pngs\G7 T2a 09, 10, 51 Josia's Goats-21.png"/>
          <p:cNvPicPr>
            <a:picLocks noChangeAspect="1" noChangeArrowheads="1"/>
          </p:cNvPicPr>
          <p:nvPr/>
        </p:nvPicPr>
        <p:blipFill>
          <a:blip r:embed="rId3"/>
          <a:srcRect/>
          <a:stretch>
            <a:fillRect/>
          </a:stretch>
        </p:blipFill>
        <p:spPr bwMode="auto">
          <a:xfrm>
            <a:off x="0" y="638361"/>
            <a:ext cx="17723260" cy="8867955"/>
          </a:xfrm>
          <a:prstGeom prst="rect">
            <a:avLst/>
          </a:prstGeom>
          <a:noFill/>
        </p:spPr>
      </p:pic>
      <p:sp>
        <p:nvSpPr>
          <p:cNvPr id="7" name="Rounded Rectangle 6"/>
          <p:cNvSpPr/>
          <p:nvPr/>
        </p:nvSpPr>
        <p:spPr>
          <a:xfrm>
            <a:off x="103518" y="86265"/>
            <a:ext cx="17473555" cy="187446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TextBox 7"/>
          <p:cNvSpPr txBox="1"/>
          <p:nvPr/>
        </p:nvSpPr>
        <p:spPr>
          <a:xfrm>
            <a:off x="512730" y="351025"/>
            <a:ext cx="16727833" cy="1446550"/>
          </a:xfrm>
          <a:prstGeom prst="rect">
            <a:avLst/>
          </a:prstGeom>
          <a:noFill/>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rPr>
              <a:t>Extension Activity</a:t>
            </a:r>
            <a:r>
              <a:rPr lang="en-US" sz="3200" b="1" i="1" dirty="0" smtClean="0">
                <a:solidFill>
                  <a:schemeClr val="bg1"/>
                </a:solidFill>
                <a:effectLst>
                  <a:outerShdw blurRad="38100" dist="38100" dir="2700000" algn="tl">
                    <a:srgbClr val="000000">
                      <a:alpha val="43137"/>
                    </a:srgbClr>
                  </a:outerShdw>
                </a:effectLst>
              </a:rPr>
              <a:t>:</a:t>
            </a:r>
            <a:endParaRPr lang="en-US" sz="3200" b="1" i="1" dirty="0" smtClean="0">
              <a:solidFill>
                <a:schemeClr val="bg1"/>
              </a:solidFill>
              <a:effectLst>
                <a:outerShdw blurRad="38100" dist="38100" dir="2700000" algn="tl">
                  <a:srgbClr val="000000">
                    <a:alpha val="43137"/>
                  </a:srgbClr>
                </a:outerShdw>
              </a:effectLst>
            </a:endParaRPr>
          </a:p>
          <a:p>
            <a:pPr algn="ctr"/>
            <a:r>
              <a:rPr lang="en-US" sz="2800" dirty="0" smtClean="0">
                <a:solidFill>
                  <a:schemeClr val="bg1"/>
                </a:solidFill>
                <a:effectLst>
                  <a:outerShdw blurRad="38100" dist="38100" dir="2700000" algn="tl">
                    <a:srgbClr val="000000">
                      <a:alpha val="43137"/>
                    </a:srgbClr>
                  </a:outerShdw>
                </a:effectLst>
              </a:rPr>
              <a:t>Use the computers to read the story </a:t>
            </a:r>
            <a:r>
              <a:rPr lang="en-US" sz="2800" dirty="0" err="1" smtClean="0">
                <a:solidFill>
                  <a:schemeClr val="bg1"/>
                </a:solidFill>
                <a:effectLst>
                  <a:outerShdw blurRad="38100" dist="38100" dir="2700000" algn="tl">
                    <a:srgbClr val="000000">
                      <a:alpha val="43137"/>
                    </a:srgbClr>
                  </a:outerShdw>
                </a:effectLst>
              </a:rPr>
              <a:t>Josia’s</a:t>
            </a:r>
            <a:r>
              <a:rPr lang="en-US" sz="2800" dirty="0" smtClean="0">
                <a:solidFill>
                  <a:schemeClr val="bg1"/>
                </a:solidFill>
                <a:effectLst>
                  <a:outerShdw blurRad="38100" dist="38100" dir="2700000" algn="tl">
                    <a:srgbClr val="000000">
                      <a:alpha val="43137"/>
                    </a:srgbClr>
                  </a:outerShdw>
                </a:effectLst>
              </a:rPr>
              <a:t> Goats again. Choose a different paragraph from the story to paraphrase. Write your version of this paragraph into your exercise books. </a:t>
            </a:r>
            <a:endParaRPr lang="en-US" sz="28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ropbox\Artist Andre Adams\current work\Grade 6 Term 1b Content\For artisits\1b 4, 8, 9 Zoom Zoom\art work\slide 24\individual pngs\G6-1b-4,-8,-9-Zoom-Zoom-24b.png"/>
          <p:cNvPicPr>
            <a:picLocks noChangeAspect="1" noChangeArrowheads="1"/>
          </p:cNvPicPr>
          <p:nvPr/>
        </p:nvPicPr>
        <p:blipFill>
          <a:blip r:embed="rId3"/>
          <a:stretch>
            <a:fillRect/>
          </a:stretch>
        </p:blipFill>
        <p:spPr bwMode="auto">
          <a:xfrm>
            <a:off x="4360368" y="471241"/>
            <a:ext cx="8420563" cy="6447169"/>
          </a:xfrm>
          <a:prstGeom prst="rect">
            <a:avLst/>
          </a:prstGeom>
          <a:noFill/>
        </p:spPr>
      </p:pic>
      <p:pic>
        <p:nvPicPr>
          <p:cNvPr id="5" name="Picture 3" descr="C:\Users\User\Dropbox\Artist Andre Adams\current work\Grade 6 Term 1b Content\For artisits\1b 4, 8, 9 Zoom Zoom\art work\slide 24\individual pngs\G6-1b-4,-8,-9-Zoom-Zoom-24d.png"/>
          <p:cNvPicPr>
            <a:picLocks noChangeAspect="1" noChangeArrowheads="1"/>
          </p:cNvPicPr>
          <p:nvPr/>
        </p:nvPicPr>
        <p:blipFill>
          <a:blip r:embed="rId4"/>
          <a:srcRect/>
          <a:stretch>
            <a:fillRect/>
          </a:stretch>
        </p:blipFill>
        <p:spPr bwMode="auto">
          <a:xfrm>
            <a:off x="7560391" y="1299062"/>
            <a:ext cx="1892157" cy="735169"/>
          </a:xfrm>
          <a:prstGeom prst="rect">
            <a:avLst/>
          </a:prstGeom>
          <a:noFill/>
        </p:spPr>
      </p:pic>
      <p:sp>
        <p:nvSpPr>
          <p:cNvPr id="8" name="Rounded Rectangle 7"/>
          <p:cNvSpPr/>
          <p:nvPr/>
        </p:nvSpPr>
        <p:spPr>
          <a:xfrm>
            <a:off x="237623" y="6468533"/>
            <a:ext cx="17102725" cy="2858327"/>
          </a:xfrm>
          <a:prstGeom prst="roundRect">
            <a:avLst/>
          </a:prstGeom>
          <a:ln w="76200"/>
          <a:effectLst>
            <a:glow rad="228600">
              <a:schemeClr val="accent5">
                <a:satMod val="175000"/>
                <a:alpha val="40000"/>
              </a:schemeClr>
            </a:glow>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extBox 6"/>
          <p:cNvSpPr txBox="1"/>
          <p:nvPr/>
        </p:nvSpPr>
        <p:spPr>
          <a:xfrm>
            <a:off x="524933" y="6722528"/>
            <a:ext cx="16442267" cy="2554545"/>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rPr>
              <a:t>In this lesson, you have…</a:t>
            </a:r>
            <a:endParaRPr lang="en-US" sz="3200" dirty="0" smtClean="0">
              <a:solidFill>
                <a:srgbClr val="FFFF00"/>
              </a:solidFill>
              <a:effectLst>
                <a:outerShdw blurRad="38100" dist="38100" dir="2700000" algn="tl">
                  <a:srgbClr val="000000">
                    <a:alpha val="43137"/>
                  </a:srgbClr>
                </a:outerShdw>
              </a:effectLst>
            </a:endParaRPr>
          </a:p>
          <a:p>
            <a:pPr algn="ctr"/>
            <a:r>
              <a:rPr lang="en-US" sz="3000" dirty="0" smtClean="0">
                <a:solidFill>
                  <a:srgbClr val="FFFF00"/>
                </a:solidFill>
                <a:effectLst>
                  <a:outerShdw blurRad="38100" dist="38100" dir="2700000" algn="tl">
                    <a:srgbClr val="000000">
                      <a:alpha val="43137"/>
                    </a:srgbClr>
                  </a:outerShdw>
                </a:effectLst>
              </a:rPr>
              <a:t>• read the story ‘</a:t>
            </a:r>
            <a:r>
              <a:rPr lang="en-US" sz="3000" dirty="0" err="1" smtClean="0">
                <a:solidFill>
                  <a:srgbClr val="FFFF00"/>
                </a:solidFill>
                <a:effectLst>
                  <a:outerShdw blurRad="38100" dist="38100" dir="2700000" algn="tl">
                    <a:srgbClr val="000000">
                      <a:alpha val="43137"/>
                    </a:srgbClr>
                  </a:outerShdw>
                </a:effectLst>
              </a:rPr>
              <a:t>Josia’s</a:t>
            </a:r>
            <a:r>
              <a:rPr lang="en-US" sz="3000" dirty="0" smtClean="0">
                <a:solidFill>
                  <a:srgbClr val="FFFF00"/>
                </a:solidFill>
                <a:effectLst>
                  <a:outerShdw blurRad="38100" dist="38100" dir="2700000" algn="tl">
                    <a:srgbClr val="000000">
                      <a:alpha val="43137"/>
                    </a:srgbClr>
                  </a:outerShdw>
                </a:effectLst>
              </a:rPr>
              <a:t> Goats’</a:t>
            </a:r>
          </a:p>
          <a:p>
            <a:pPr algn="ctr"/>
            <a:r>
              <a:rPr lang="en-US" sz="3000" dirty="0" smtClean="0">
                <a:solidFill>
                  <a:srgbClr val="FFFF00"/>
                </a:solidFill>
                <a:effectLst>
                  <a:outerShdw blurRad="38100" dist="38100" dir="2700000" algn="tl">
                    <a:srgbClr val="000000">
                      <a:alpha val="43137"/>
                    </a:srgbClr>
                  </a:outerShdw>
                </a:effectLst>
              </a:rPr>
              <a:t>• discussed the story in detail including the causes and consequences of the polluted water</a:t>
            </a:r>
          </a:p>
          <a:p>
            <a:pPr algn="ctr"/>
            <a:r>
              <a:rPr lang="en-US" sz="3000" dirty="0" smtClean="0">
                <a:solidFill>
                  <a:srgbClr val="FFFF00"/>
                </a:solidFill>
                <a:effectLst>
                  <a:outerShdw blurRad="38100" dist="38100" dir="2700000" algn="tl">
                    <a:srgbClr val="000000">
                      <a:alpha val="43137"/>
                    </a:srgbClr>
                  </a:outerShdw>
                </a:effectLst>
              </a:rPr>
              <a:t>• discussed the effect of water pollution on </a:t>
            </a:r>
            <a:r>
              <a:rPr lang="en-US" sz="3000" dirty="0" smtClean="0">
                <a:solidFill>
                  <a:srgbClr val="FFFF00"/>
                </a:solidFill>
                <a:effectLst>
                  <a:outerShdw blurRad="38100" dist="38100" dir="2700000" algn="tl">
                    <a:srgbClr val="000000">
                      <a:alpha val="43137"/>
                    </a:srgbClr>
                  </a:outerShdw>
                </a:effectLst>
              </a:rPr>
              <a:t>people</a:t>
            </a:r>
          </a:p>
          <a:p>
            <a:pPr algn="ctr"/>
            <a:r>
              <a:rPr lang="en-US" sz="3000" dirty="0" smtClean="0">
                <a:solidFill>
                  <a:srgbClr val="FFFF00"/>
                </a:solidFill>
                <a:effectLst>
                  <a:outerShdw blurRad="38100" dist="38100" dir="2700000" algn="tl">
                    <a:srgbClr val="000000">
                      <a:alpha val="43137"/>
                    </a:srgbClr>
                  </a:outerShdw>
                </a:effectLst>
              </a:rPr>
              <a:t>• suggested ways to prevent water pollution</a:t>
            </a:r>
            <a:endParaRPr lang="en-US" sz="3000" dirty="0" smtClean="0">
              <a:solidFill>
                <a:srgbClr val="FFFF00"/>
              </a:solidFill>
              <a:effectLst>
                <a:outerShdw blurRad="38100" dist="38100" dir="2700000" algn="tl">
                  <a:srgbClr val="000000">
                    <a:alpha val="43137"/>
                  </a:srgbClr>
                </a:outerShdw>
              </a:effectLst>
            </a:endParaRPr>
          </a:p>
        </p:txBody>
      </p:sp>
      <p:pic>
        <p:nvPicPr>
          <p:cNvPr id="2050" name="Picture 2" descr="C:\Users\User\Dropbox\Artist Andre Adams\Grade 7 Term 1a\For Artists\1a 4 William Banda and His New Clothes\art work\slide 10\individual pngs\G7 T1a 4 William Banda and His New Clothes-10a.png"/>
          <p:cNvPicPr>
            <a:picLocks noChangeAspect="1" noChangeArrowheads="1"/>
          </p:cNvPicPr>
          <p:nvPr/>
        </p:nvPicPr>
        <p:blipFill>
          <a:blip r:embed="rId5"/>
          <a:stretch>
            <a:fillRect/>
          </a:stretch>
        </p:blipFill>
        <p:spPr bwMode="auto">
          <a:xfrm>
            <a:off x="2504376" y="310074"/>
            <a:ext cx="4001722" cy="2938577"/>
          </a:xfrm>
          <a:prstGeom prst="rect">
            <a:avLst/>
          </a:prstGeom>
          <a:noFill/>
        </p:spPr>
      </p:pic>
      <p:pic>
        <p:nvPicPr>
          <p:cNvPr id="2051" name="Picture 3" descr="C:\Users\User\Dropbox\Artist Andre Adams\Grade 7 Term 1a\For Artists\1a 4 William Banda and His New Clothes\art work\slide 10\individual pngs\G7 T1a 4 William Banda and His New Clothes-10c.png"/>
          <p:cNvPicPr>
            <a:picLocks noChangeAspect="1" noChangeArrowheads="1"/>
          </p:cNvPicPr>
          <p:nvPr/>
        </p:nvPicPr>
        <p:blipFill>
          <a:blip r:embed="rId6"/>
          <a:stretch>
            <a:fillRect/>
          </a:stretch>
        </p:blipFill>
        <p:spPr bwMode="auto">
          <a:xfrm>
            <a:off x="10500117" y="405389"/>
            <a:ext cx="3749160" cy="27801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8" presetID="11" presetClass="entr" presetSubtype="0" fill="hold" nodeType="withEffect">
                                  <p:stCondLst>
                                    <p:cond delay="1000"/>
                                  </p:stCondLst>
                                  <p:childTnLst>
                                    <p:set>
                                      <p:cBhvr>
                                        <p:cTn id="19" dur="100">
                                          <p:stCondLst>
                                            <p:cond delay="0"/>
                                          </p:stCondLst>
                                        </p:cTn>
                                        <p:tgtEl>
                                          <p:spTgt spid="5"/>
                                        </p:tgtEl>
                                        <p:attrNameLst>
                                          <p:attrName>style.visibility</p:attrName>
                                        </p:attrNameLst>
                                      </p:cBhvr>
                                      <p:to>
                                        <p:strVal val="visible"/>
                                      </p:to>
                                    </p:set>
                                  </p:childTnLst>
                                </p:cTn>
                              </p:par>
                            </p:childTnLst>
                          </p:cTn>
                        </p:par>
                        <p:par>
                          <p:cTn id="20" fill="hold">
                            <p:stCondLst>
                              <p:cond delay="1100"/>
                            </p:stCondLst>
                            <p:childTnLst>
                              <p:par>
                                <p:cTn id="21" presetID="10" presetClass="entr" presetSubtype="0" fill="hold"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childTnLst>
                                </p:cTn>
                              </p:par>
                            </p:childTnLst>
                          </p:cTn>
                        </p:par>
                        <p:par>
                          <p:cTn id="24" fill="hold">
                            <p:stCondLst>
                              <p:cond delay="21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childTnLst>
                                </p:cTn>
                              </p:par>
                            </p:childTnLst>
                          </p:cTn>
                        </p:par>
                        <p:par>
                          <p:cTn id="28" fill="hold">
                            <p:stCondLst>
                              <p:cond delay="3100"/>
                            </p:stCondLst>
                            <p:childTnLst>
                              <p:par>
                                <p:cTn id="29" presetID="10" presetClass="entr" presetSubtype="0" fill="hold"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childTnLst>
                                </p:cTn>
                              </p:par>
                            </p:childTnLst>
                          </p:cTn>
                        </p:par>
                        <p:par>
                          <p:cTn id="32" fill="hold">
                            <p:stCondLst>
                              <p:cond delay="4100"/>
                            </p:stCondLst>
                            <p:childTnLst>
                              <p:par>
                                <p:cTn id="33" presetID="10" presetClass="entr" presetSubtype="0" fill="hold"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childTnLst>
                                </p:cTn>
                              </p:par>
                            </p:childTnLst>
                          </p:cTn>
                        </p:par>
                        <p:par>
                          <p:cTn id="36" fill="hold">
                            <p:stCondLst>
                              <p:cond delay="5100"/>
                            </p:stCondLst>
                            <p:childTnLst>
                              <p:par>
                                <p:cTn id="37" presetID="10" presetClass="entr" presetSubtype="0" fill="hold" nodeType="after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1000"/>
                                        <p:tgtEl>
                                          <p:spTgt spid="2051"/>
                                        </p:tgtEl>
                                      </p:cBhvr>
                                    </p:animEffect>
                                  </p:childTnLst>
                                </p:cTn>
                              </p:par>
                            </p:childTnLst>
                          </p:cTn>
                        </p:par>
                        <p:par>
                          <p:cTn id="40" fill="hold">
                            <p:stCondLst>
                              <p:cond delay="6100"/>
                            </p:stCondLst>
                            <p:childTnLst>
                              <p:par>
                                <p:cTn id="41" presetID="10" presetClass="entr" presetSubtype="0" fill="hold" nodeType="after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17733478" cy="9482138"/>
            <a:chOff x="0" y="0"/>
            <a:chExt cx="17733478" cy="9482138"/>
          </a:xfrm>
        </p:grpSpPr>
        <p:sp>
          <p:nvSpPr>
            <p:cNvPr id="17" name="Rectangle 16"/>
            <p:cNvSpPr/>
            <p:nvPr/>
          </p:nvSpPr>
          <p:spPr>
            <a:xfrm>
              <a:off x="0" y="0"/>
              <a:ext cx="17711738" cy="9482138"/>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D:\Zambia childrens project\LESSONS\G7 T2a 09, 10, 51 Josia's Goats\FINALS pngs and swfs\individual pngs\G7 T2a 09, 10, 51 Josia's Goats-03a.png"/>
            <p:cNvPicPr>
              <a:picLocks noChangeAspect="1" noChangeArrowheads="1"/>
            </p:cNvPicPr>
            <p:nvPr/>
          </p:nvPicPr>
          <p:blipFill>
            <a:blip r:embed="rId3"/>
            <a:srcRect/>
            <a:stretch>
              <a:fillRect/>
            </a:stretch>
          </p:blipFill>
          <p:spPr bwMode="auto">
            <a:xfrm>
              <a:off x="0" y="304794"/>
              <a:ext cx="17733478" cy="8873067"/>
            </a:xfrm>
            <a:prstGeom prst="rect">
              <a:avLst/>
            </a:prstGeom>
            <a:noFill/>
          </p:spPr>
        </p:pic>
      </p:grpSp>
      <p:grpSp>
        <p:nvGrpSpPr>
          <p:cNvPr id="19" name="Group 18"/>
          <p:cNvGrpSpPr/>
          <p:nvPr/>
        </p:nvGrpSpPr>
        <p:grpSpPr>
          <a:xfrm>
            <a:off x="1392991" y="84665"/>
            <a:ext cx="14558212" cy="2090020"/>
            <a:chOff x="1392991" y="84665"/>
            <a:chExt cx="14558212" cy="2090020"/>
          </a:xfrm>
        </p:grpSpPr>
        <p:sp>
          <p:nvSpPr>
            <p:cNvPr id="16" name="Horizontal Scroll 15"/>
            <p:cNvSpPr/>
            <p:nvPr/>
          </p:nvSpPr>
          <p:spPr>
            <a:xfrm>
              <a:off x="1392991" y="84665"/>
              <a:ext cx="14558212" cy="2090020"/>
            </a:xfrm>
            <a:prstGeom prst="horizontalScroll">
              <a:avLst/>
            </a:prstGeom>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extBox 11"/>
            <p:cNvSpPr txBox="1"/>
            <p:nvPr/>
          </p:nvSpPr>
          <p:spPr>
            <a:xfrm>
              <a:off x="1998133" y="423341"/>
              <a:ext cx="13275734" cy="1200329"/>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algn="ctr"/>
              <a:r>
                <a:rPr lang="en-US" sz="7200" b="1" dirty="0" smtClean="0">
                  <a:solidFill>
                    <a:srgbClr val="800000"/>
                  </a:solidFill>
                  <a:latin typeface="+mj-lt"/>
                </a:rPr>
                <a:t>The Story of </a:t>
              </a:r>
              <a:r>
                <a:rPr lang="en-US" sz="7200" b="1" dirty="0" err="1" smtClean="0">
                  <a:solidFill>
                    <a:srgbClr val="800000"/>
                  </a:solidFill>
                  <a:latin typeface="+mj-lt"/>
                </a:rPr>
                <a:t>Josia’s</a:t>
              </a:r>
              <a:r>
                <a:rPr lang="en-US" sz="7200" b="1" dirty="0" smtClean="0">
                  <a:solidFill>
                    <a:srgbClr val="800000"/>
                  </a:solidFill>
                  <a:latin typeface="+mj-lt"/>
                </a:rPr>
                <a:t> Goats</a:t>
              </a:r>
            </a:p>
          </p:txBody>
        </p:sp>
      </p:grpSp>
      <p:pic>
        <p:nvPicPr>
          <p:cNvPr id="2051" name="Picture 3" descr="D:\Zambia childrens project\LESSONS\G7 T2a 09, 10, 51 Josia's Goats\FINALS pngs and swfs\individual pngs\G7 T2a 09, 10, 51 Josia's Goats-03b.png"/>
          <p:cNvPicPr>
            <a:picLocks noChangeAspect="1" noChangeArrowheads="1"/>
          </p:cNvPicPr>
          <p:nvPr/>
        </p:nvPicPr>
        <p:blipFill>
          <a:blip r:embed="rId4"/>
          <a:srcRect/>
          <a:stretch>
            <a:fillRect/>
          </a:stretch>
        </p:blipFill>
        <p:spPr bwMode="auto">
          <a:xfrm>
            <a:off x="-5041900" y="1050926"/>
            <a:ext cx="5041900" cy="8431212"/>
          </a:xfrm>
          <a:prstGeom prst="rect">
            <a:avLst/>
          </a:prstGeom>
          <a:noFill/>
        </p:spPr>
      </p:pic>
      <p:pic>
        <p:nvPicPr>
          <p:cNvPr id="2052" name="Picture 4" descr="D:\Zambia childrens project\LESSONS\G7 T2a 09, 10, 51 Josia's Goats\FINALS pngs and swfs\individual pngs\G7 T2a 09, 10, 51 Josia's Goats-03c.png"/>
          <p:cNvPicPr>
            <a:picLocks noChangeAspect="1" noChangeArrowheads="1"/>
          </p:cNvPicPr>
          <p:nvPr/>
        </p:nvPicPr>
        <p:blipFill>
          <a:blip r:embed="rId5"/>
          <a:srcRect/>
          <a:stretch>
            <a:fillRect/>
          </a:stretch>
        </p:blipFill>
        <p:spPr bwMode="auto">
          <a:xfrm>
            <a:off x="3215745" y="2602970"/>
            <a:ext cx="2273300" cy="850900"/>
          </a:xfrm>
          <a:prstGeom prst="rect">
            <a:avLst/>
          </a:prstGeom>
          <a:noFill/>
        </p:spPr>
      </p:pic>
      <p:pic>
        <p:nvPicPr>
          <p:cNvPr id="2053" name="Picture 5" descr="C:\Users\User\Dropbox\Artist Andre Adams\New work\Grade 7 term 2a\For Artists\G7 T2a 09, 10, 51 Josia's Goats\art work\slide 3\individual pngs\G7 T2a 09, 10, 51 Josia's Goats-03d.png"/>
          <p:cNvPicPr>
            <a:picLocks noChangeAspect="1" noChangeArrowheads="1"/>
          </p:cNvPicPr>
          <p:nvPr/>
        </p:nvPicPr>
        <p:blipFill>
          <a:blip r:embed="rId6"/>
          <a:srcRect/>
          <a:stretch>
            <a:fillRect/>
          </a:stretch>
        </p:blipFill>
        <p:spPr bwMode="auto">
          <a:xfrm>
            <a:off x="8019520" y="4797953"/>
            <a:ext cx="1130300" cy="72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1.14278E-6 2.0961E-6 C 0.00358 -0.00435 0.00744 -0.00636 0.01147 -0.00887 C 0.02142 -0.01523 0.02232 -0.01724 0.03343 -0.01959 C 0.04168 -0.01892 0.05001 -0.01875 0.05826 -0.01775 C 0.06328 -0.01708 0.06122 -0.0154 0.06597 -0.01239 C 0.07179 -0.00871 0.07816 -0.00737 0.08407 -0.00352 C 0.08676 0.00385 0.08819 0.00167 0.09079 0.00904 C 0.09779 0.00452 0.09456 0.00619 0.10038 0.00368 C 0.10101 0.00184 0.10128 -0.0005 0.10227 -0.00167 C 0.10361 -0.00335 0.11643 -0.00871 0.11661 -0.00887 C 0.11858 -0.00971 0.12046 -0.01122 0.12234 -0.01239 C 0.12333 -0.01306 0.12521 -0.01423 0.12521 -0.01423 C 0.1391 -0.01289 0.14565 -0.01272 0.15775 -0.00703 C 0.16241 -0.00485 0.16653 0.00067 0.17101 0.00368 C 0.17325 0.00502 0.17684 0.01072 0.17684 0.01072 C 0.18033 0.00854 0.19234 0.00335 0.19503 2.0961E-6 C 0.19602 -0.00117 0.19674 -0.00301 0.19781 -0.00352 C 0.20068 -0.00485 0.20364 -0.00469 0.20651 -0.00536 C 0.21287 -0.00402 0.2195 -0.00234 0.2256 0.00184 C 0.22694 0.00285 0.22811 0.00435 0.22945 0.00536 C 0.23133 0.0067 0.2351 0.00904 0.2351 0.00904 C 0.2403 0.00251 0.25042 0.00218 0.25715 2.0961E-6 C 0.26889 0.001 0.27543 0.0005 0.28574 0.00368 C 0.28923 0.00469 0.29291 0.0072 0.29632 0.00904 C 0.2982 0.01005 0.30196 0.01256 0.30196 0.01256 C 0.30635 0.0072 0.31012 0.00686 0.3155 0.00536 C 0.31998 0.00603 0.32437 0.00603 0.32876 0.0072 C 0.33073 0.0077 0.33459 0.01072 0.33459 0.01072 C 0.3405 0.01825 0.33468 0.01256 0.34606 0.01256 C 0.35081 0.01256 0.35565 0.01373 0.36031 0.0144 C 0.36506 0.01641 0.3665 0.01356 0.37089 0.01256 C 0.37501 0.01155 0.37922 0.01138 0.38335 0.01072 C 0.38845 0.01323 0.38828 0.01072 0.39294 0.01072 " pathEditMode="relative" ptsTypes="ffffffffffffffffffffffffffffffffA">
                                      <p:cBhvr>
                                        <p:cTn id="13" dur="2000" fill="hold"/>
                                        <p:tgtEl>
                                          <p:spTgt spid="2051"/>
                                        </p:tgtEl>
                                        <p:attrNameLst>
                                          <p:attrName>ppt_x</p:attrName>
                                          <p:attrName>ppt_y</p:attrName>
                                        </p:attrNameLst>
                                      </p:cBhvr>
                                    </p:animMotion>
                                  </p:childTnLst>
                                </p:cTn>
                              </p:par>
                            </p:childTnLst>
                          </p:cTn>
                        </p:par>
                        <p:par>
                          <p:cTn id="14" fill="hold">
                            <p:stCondLst>
                              <p:cond delay="3000"/>
                            </p:stCondLst>
                            <p:childTnLst>
                              <p:par>
                                <p:cTn id="15" presetID="11" presetClass="entr" presetSubtype="0" fill="hold" nodeType="afterEffect">
                                  <p:stCondLst>
                                    <p:cond delay="1500"/>
                                  </p:stCondLst>
                                  <p:childTnLst>
                                    <p:set>
                                      <p:cBhvr>
                                        <p:cTn id="16" dur="100">
                                          <p:stCondLst>
                                            <p:cond delay="0"/>
                                          </p:stCondLst>
                                        </p:cTn>
                                        <p:tgtEl>
                                          <p:spTgt spid="2052"/>
                                        </p:tgtEl>
                                        <p:attrNameLst>
                                          <p:attrName>style.visibility</p:attrName>
                                        </p:attrNameLst>
                                      </p:cBhvr>
                                      <p:to>
                                        <p:strVal val="visible"/>
                                      </p:to>
                                    </p:set>
                                  </p:childTnLst>
                                </p:cTn>
                              </p:par>
                            </p:childTnLst>
                          </p:cTn>
                        </p:par>
                        <p:par>
                          <p:cTn id="17" fill="hold">
                            <p:stCondLst>
                              <p:cond delay="4600"/>
                            </p:stCondLst>
                            <p:childTnLst>
                              <p:par>
                                <p:cTn id="18" presetID="11" presetClass="entr" presetSubtype="0" fill="hold" nodeType="afterEffect">
                                  <p:stCondLst>
                                    <p:cond delay="1500"/>
                                  </p:stCondLst>
                                  <p:childTnLst>
                                    <p:set>
                                      <p:cBhvr>
                                        <p:cTn id="19" dur="100">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0670"/>
            <a:ext cx="17722602" cy="9492808"/>
            <a:chOff x="0" y="-10670"/>
            <a:chExt cx="17722602" cy="9492808"/>
          </a:xfrm>
        </p:grpSpPr>
        <p:sp>
          <p:nvSpPr>
            <p:cNvPr id="10" name="Rectangle 9"/>
            <p:cNvSpPr/>
            <p:nvPr/>
          </p:nvSpPr>
          <p:spPr>
            <a:xfrm>
              <a:off x="0" y="0"/>
              <a:ext cx="17711738" cy="948213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D:\Zambia childrens project\LESSONS\G7 T2a 09, 10, 51 Josia's Goats\FINALS pngs and swfs\individual pngs\G7 T2a 09, 10, 51 Josia's Goats-04.png"/>
            <p:cNvPicPr>
              <a:picLocks noChangeAspect="1" noChangeArrowheads="1"/>
            </p:cNvPicPr>
            <p:nvPr/>
          </p:nvPicPr>
          <p:blipFill>
            <a:blip r:embed="rId3"/>
            <a:srcRect/>
            <a:stretch>
              <a:fillRect/>
            </a:stretch>
          </p:blipFill>
          <p:spPr bwMode="auto">
            <a:xfrm>
              <a:off x="1646" y="-10670"/>
              <a:ext cx="17720956" cy="8866803"/>
            </a:xfrm>
            <a:prstGeom prst="rect">
              <a:avLst/>
            </a:prstGeom>
            <a:noFill/>
          </p:spPr>
        </p:pic>
      </p:grpSp>
      <p:sp>
        <p:nvSpPr>
          <p:cNvPr id="11" name="Rounded Rectangle 10"/>
          <p:cNvSpPr/>
          <p:nvPr/>
        </p:nvSpPr>
        <p:spPr>
          <a:xfrm>
            <a:off x="50800" y="7315201"/>
            <a:ext cx="17660938" cy="1963738"/>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578542" y="7569202"/>
            <a:ext cx="16727833" cy="1661993"/>
          </a:xfrm>
          <a:prstGeom prst="rect">
            <a:avLst/>
          </a:prstGeom>
          <a:noFill/>
        </p:spPr>
        <p:txBody>
          <a:bodyPr wrap="square" rtlCol="0">
            <a:spAutoFit/>
          </a:bodyPr>
          <a:lstStyle/>
          <a:p>
            <a:pPr algn="ctr"/>
            <a:r>
              <a:rPr lang="en-US" sz="3400" dirty="0" smtClean="0">
                <a:solidFill>
                  <a:schemeClr val="bg1"/>
                </a:solidFill>
                <a:effectLst>
                  <a:outerShdw blurRad="38100" dist="38100" dir="2700000" algn="tl">
                    <a:srgbClr val="000000">
                      <a:alpha val="43137"/>
                    </a:srgbClr>
                  </a:outerShdw>
                </a:effectLst>
              </a:rPr>
              <a:t>It was early in the morning, before the sun was even showing above the horizon, but </a:t>
            </a:r>
            <a:r>
              <a:rPr lang="en-US" sz="3400" dirty="0" err="1" smtClean="0">
                <a:solidFill>
                  <a:schemeClr val="bg1"/>
                </a:solidFill>
                <a:effectLst>
                  <a:outerShdw blurRad="38100" dist="38100" dir="2700000" algn="tl">
                    <a:srgbClr val="000000">
                      <a:alpha val="43137"/>
                    </a:srgbClr>
                  </a:outerShdw>
                </a:effectLst>
              </a:rPr>
              <a:t>Josia</a:t>
            </a:r>
            <a:r>
              <a:rPr lang="en-US" sz="3400" dirty="0" smtClean="0">
                <a:solidFill>
                  <a:schemeClr val="bg1"/>
                </a:solidFill>
                <a:effectLst>
                  <a:outerShdw blurRad="38100" dist="38100" dir="2700000" algn="tl">
                    <a:srgbClr val="000000">
                      <a:alpha val="43137"/>
                    </a:srgbClr>
                  </a:outerShdw>
                </a:effectLst>
              </a:rPr>
              <a:t> knew it was time to get up and get dressed. This day was like every other, a day that started at sunrise and ended at sunset.</a:t>
            </a:r>
          </a:p>
        </p:txBody>
      </p:sp>
      <p:grpSp>
        <p:nvGrpSpPr>
          <p:cNvPr id="16" name="Group 15"/>
          <p:cNvGrpSpPr/>
          <p:nvPr/>
        </p:nvGrpSpPr>
        <p:grpSpPr>
          <a:xfrm>
            <a:off x="4809067" y="355600"/>
            <a:ext cx="6062134" cy="2421467"/>
            <a:chOff x="4809067" y="355600"/>
            <a:chExt cx="6062134" cy="2421467"/>
          </a:xfrm>
        </p:grpSpPr>
        <p:sp>
          <p:nvSpPr>
            <p:cNvPr id="14" name="Rounded Rectangular Callout 13"/>
            <p:cNvSpPr/>
            <p:nvPr/>
          </p:nvSpPr>
          <p:spPr>
            <a:xfrm>
              <a:off x="4809067" y="355600"/>
              <a:ext cx="6062134" cy="2421467"/>
            </a:xfrm>
            <a:prstGeom prst="wedgeRoundRectCallout">
              <a:avLst>
                <a:gd name="adj1" fmla="val 72852"/>
                <a:gd name="adj2" fmla="val 103576"/>
                <a:gd name="adj3" fmla="val 16667"/>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TextBox 14"/>
            <p:cNvSpPr txBox="1"/>
            <p:nvPr/>
          </p:nvSpPr>
          <p:spPr>
            <a:xfrm>
              <a:off x="5147734" y="660401"/>
              <a:ext cx="5300133" cy="2015936"/>
            </a:xfrm>
            <a:prstGeom prst="rect">
              <a:avLst/>
            </a:prstGeom>
            <a:noFill/>
          </p:spPr>
          <p:txBody>
            <a:bodyPr wrap="square" rtlCol="0">
              <a:spAutoFit/>
            </a:bodyPr>
            <a:lstStyle/>
            <a:p>
              <a:pPr algn="ctr">
                <a:lnSpc>
                  <a:spcPts val="5000"/>
                </a:lnSpc>
              </a:pPr>
              <a:r>
                <a:rPr lang="en-US" sz="4400" dirty="0" smtClean="0">
                  <a:solidFill>
                    <a:schemeClr val="tx1">
                      <a:lumMod val="75000"/>
                      <a:lumOff val="25000"/>
                    </a:schemeClr>
                  </a:solidFill>
                </a:rPr>
                <a:t>Farming is not an easy way of life, but I like it!</a:t>
              </a:r>
              <a:endParaRPr lang="en-US" sz="4000" dirty="0">
                <a:solidFill>
                  <a:schemeClr val="tx1">
                    <a:lumMod val="75000"/>
                    <a:lumOff val="25000"/>
                  </a:schemeClr>
                </a:solidFill>
              </a:endParaRPr>
            </a:p>
          </p:txBody>
        </p:sp>
      </p:grpSp>
      <p:pic>
        <p:nvPicPr>
          <p:cNvPr id="2050" name="Picture 2" descr="C:\Users\User\Dropbox\Artist Andre Adams\New work\Grade 7 term 2a\For Artists\G7 T2a 09, 10, 51 Josia's Goats\art work\slide 4\individual pngs\G7 T2a 09, 10, 51 Josia's Goats-04b.png"/>
          <p:cNvPicPr>
            <a:picLocks noChangeAspect="1" noChangeArrowheads="1"/>
          </p:cNvPicPr>
          <p:nvPr/>
        </p:nvPicPr>
        <p:blipFill>
          <a:blip r:embed="rId4"/>
          <a:srcRect/>
          <a:stretch>
            <a:fillRect/>
          </a:stretch>
        </p:blipFill>
        <p:spPr bwMode="auto">
          <a:xfrm>
            <a:off x="13445598" y="3316288"/>
            <a:ext cx="1524000" cy="1257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250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ropbox\Artist Andre Adams\New work\Grade 7 term 2a\For Artists\G7 T2a 09, 10, 51 Josia's Goats\art work\slide 5\G7 T2a 09, 10, 51 Josia's Goats-05.png"/>
          <p:cNvPicPr>
            <a:picLocks noChangeAspect="1" noChangeArrowheads="1"/>
          </p:cNvPicPr>
          <p:nvPr/>
        </p:nvPicPr>
        <p:blipFill>
          <a:blip r:embed="rId3"/>
          <a:srcRect/>
          <a:stretch>
            <a:fillRect/>
          </a:stretch>
        </p:blipFill>
        <p:spPr bwMode="auto">
          <a:xfrm>
            <a:off x="0" y="626521"/>
            <a:ext cx="17733476" cy="8873067"/>
          </a:xfrm>
          <a:prstGeom prst="rect">
            <a:avLst/>
          </a:prstGeom>
          <a:noFill/>
        </p:spPr>
      </p:pic>
      <p:sp>
        <p:nvSpPr>
          <p:cNvPr id="11" name="Rounded Rectangle 10"/>
          <p:cNvSpPr/>
          <p:nvPr/>
        </p:nvSpPr>
        <p:spPr>
          <a:xfrm>
            <a:off x="136585" y="101598"/>
            <a:ext cx="17473555" cy="177747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545797" y="440259"/>
            <a:ext cx="16727833" cy="120032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By the time </a:t>
            </a:r>
            <a:r>
              <a:rPr lang="en-US" sz="3600" dirty="0" err="1" smtClean="0">
                <a:solidFill>
                  <a:schemeClr val="bg1"/>
                </a:solidFill>
                <a:effectLst>
                  <a:outerShdw blurRad="38100" dist="38100" dir="2700000" algn="tl">
                    <a:srgbClr val="000000">
                      <a:alpha val="43137"/>
                    </a:srgbClr>
                  </a:outerShdw>
                </a:effectLst>
              </a:rPr>
              <a:t>Josia</a:t>
            </a:r>
            <a:r>
              <a:rPr lang="en-US" sz="3600" dirty="0" smtClean="0">
                <a:solidFill>
                  <a:schemeClr val="bg1"/>
                </a:solidFill>
                <a:effectLst>
                  <a:outerShdw blurRad="38100" dist="38100" dir="2700000" algn="tl">
                    <a:srgbClr val="000000">
                      <a:alpha val="43137"/>
                    </a:srgbClr>
                  </a:outerShdw>
                </a:effectLst>
              </a:rPr>
              <a:t> reached the fenced area, which kept his goats safe during the night, the sun had made its way up above the line of the trees.  </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6934"/>
            <a:ext cx="17711738" cy="10126134"/>
            <a:chOff x="0" y="-16934"/>
            <a:chExt cx="17711738" cy="10126134"/>
          </a:xfrm>
        </p:grpSpPr>
        <p:pic>
          <p:nvPicPr>
            <p:cNvPr id="4098" name="Picture 2" descr="D:\Zambia childrens project\LESSONS\G7 T2a 09, 10, 51 Josia's Goats\FINALS pngs and swfs\individual pngs\G7 T2a 09, 10, 51 Josia's Goats-06a.png"/>
            <p:cNvPicPr>
              <a:picLocks noChangeAspect="1" noChangeArrowheads="1"/>
            </p:cNvPicPr>
            <p:nvPr/>
          </p:nvPicPr>
          <p:blipFill>
            <a:blip r:embed="rId3"/>
            <a:srcRect/>
            <a:stretch>
              <a:fillRect/>
            </a:stretch>
          </p:blipFill>
          <p:spPr bwMode="auto">
            <a:xfrm>
              <a:off x="0" y="-16934"/>
              <a:ext cx="17711738" cy="10126134"/>
            </a:xfrm>
            <a:prstGeom prst="rect">
              <a:avLst/>
            </a:prstGeom>
            <a:noFill/>
          </p:spPr>
        </p:pic>
        <p:pic>
          <p:nvPicPr>
            <p:cNvPr id="4099" name="Picture 3" descr="D:\Zambia childrens project\LESSONS\G7 T2a 09, 10, 51 Josia's Goats\FINALS pngs and swfs\individual pngs\G7 T2a 09, 10, 51 Josia's Goats-06b.png"/>
            <p:cNvPicPr>
              <a:picLocks noChangeAspect="1" noChangeArrowheads="1"/>
            </p:cNvPicPr>
            <p:nvPr/>
          </p:nvPicPr>
          <p:blipFill>
            <a:blip r:embed="rId4"/>
            <a:srcRect/>
            <a:stretch>
              <a:fillRect/>
            </a:stretch>
          </p:blipFill>
          <p:spPr bwMode="auto">
            <a:xfrm>
              <a:off x="0" y="1694537"/>
              <a:ext cx="17711738" cy="7787602"/>
            </a:xfrm>
            <a:prstGeom prst="rect">
              <a:avLst/>
            </a:prstGeom>
            <a:noFill/>
          </p:spPr>
        </p:pic>
      </p:grpSp>
      <p:sp>
        <p:nvSpPr>
          <p:cNvPr id="11" name="Rounded Rectangle 10"/>
          <p:cNvSpPr/>
          <p:nvPr/>
        </p:nvSpPr>
        <p:spPr>
          <a:xfrm>
            <a:off x="120176" y="152397"/>
            <a:ext cx="17473555" cy="187446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529388" y="355602"/>
            <a:ext cx="16727833" cy="1569660"/>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With a skip and a hop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lead his goats out through the gate and down the long track to the open area, where his goats would graze for the morning. He always loved this time of day; the birds were singing and it felt peaceful.</a:t>
            </a:r>
          </a:p>
        </p:txBody>
      </p:sp>
      <p:sp>
        <p:nvSpPr>
          <p:cNvPr id="5" name="TextBox 4"/>
          <p:cNvSpPr txBox="1"/>
          <p:nvPr/>
        </p:nvSpPr>
        <p:spPr>
          <a:xfrm>
            <a:off x="478589" y="320138"/>
            <a:ext cx="16727833" cy="1384995"/>
          </a:xfrm>
          <a:prstGeom prst="rect">
            <a:avLst/>
          </a:prstGeom>
          <a:noFill/>
        </p:spPr>
        <p:txBody>
          <a:bodyPr wrap="square" rtlCol="0">
            <a:spAutoFit/>
          </a:bodyPr>
          <a:lstStyle/>
          <a:p>
            <a:pPr algn="ctr"/>
            <a:r>
              <a:rPr lang="en-US" sz="2800" dirty="0" err="1" smtClean="0">
                <a:solidFill>
                  <a:schemeClr val="bg1"/>
                </a:solidFill>
                <a:effectLst>
                  <a:outerShdw blurRad="38100" dist="38100" dir="2700000" algn="tl">
                    <a:srgbClr val="000000">
                      <a:alpha val="43137"/>
                    </a:srgbClr>
                  </a:outerShdw>
                </a:effectLst>
              </a:rPr>
              <a:t>Josia</a:t>
            </a:r>
            <a:r>
              <a:rPr lang="en-US" sz="2800" dirty="0" smtClean="0">
                <a:solidFill>
                  <a:schemeClr val="bg1"/>
                </a:solidFill>
                <a:effectLst>
                  <a:outerShdw blurRad="38100" dist="38100" dir="2700000" algn="tl">
                    <a:srgbClr val="000000">
                      <a:alpha val="43137"/>
                    </a:srgbClr>
                  </a:outerShdw>
                </a:effectLst>
              </a:rPr>
              <a:t> watched as his goats grew fat and he smiled to himself, thinking about what price they would fetch when he sold them at the market in a month’s time. After some time, when the goats had filled their bellies with grass it was time to take them to the watering hole to drink.</a:t>
            </a:r>
          </a:p>
        </p:txBody>
      </p:sp>
      <p:pic>
        <p:nvPicPr>
          <p:cNvPr id="4100" name="Picture 4" descr="D:\Zambia childrens project\LESSONS\G7 T2a 09, 10, 51 Josia's Goats\FINALS pngs and swfs\individual pngs\G7 T2a 09, 10, 51 Josia's Goats-06c.png"/>
          <p:cNvPicPr>
            <a:picLocks noChangeAspect="1" noChangeArrowheads="1"/>
          </p:cNvPicPr>
          <p:nvPr/>
        </p:nvPicPr>
        <p:blipFill>
          <a:blip r:embed="rId5"/>
          <a:srcRect/>
          <a:stretch>
            <a:fillRect/>
          </a:stretch>
        </p:blipFill>
        <p:spPr bwMode="auto">
          <a:xfrm>
            <a:off x="17542932" y="2151592"/>
            <a:ext cx="3949700" cy="7364413"/>
          </a:xfrm>
          <a:prstGeom prst="rect">
            <a:avLst/>
          </a:prstGeom>
          <a:noFill/>
        </p:spPr>
      </p:pic>
      <p:pic>
        <p:nvPicPr>
          <p:cNvPr id="4101" name="Picture 5" descr="D:\Zambia childrens project\LESSONS\G7 T2a 09, 10, 51 Josia's Goats\FINALS pngs and swfs\individual pngs\G7 T2a 09, 10, 51 Josia's Goats-06d.png"/>
          <p:cNvPicPr>
            <a:picLocks noChangeAspect="1" noChangeArrowheads="1"/>
          </p:cNvPicPr>
          <p:nvPr/>
        </p:nvPicPr>
        <p:blipFill>
          <a:blip r:embed="rId6"/>
          <a:srcRect/>
          <a:stretch>
            <a:fillRect/>
          </a:stretch>
        </p:blipFill>
        <p:spPr bwMode="auto">
          <a:xfrm>
            <a:off x="14156272" y="3574523"/>
            <a:ext cx="698500" cy="596900"/>
          </a:xfrm>
          <a:prstGeom prst="rect">
            <a:avLst/>
          </a:prstGeom>
          <a:noFill/>
        </p:spPr>
      </p:pic>
      <p:pic>
        <p:nvPicPr>
          <p:cNvPr id="4102" name="Picture 6" descr="D:\Zambia childrens project\LESSONS\G7 T2a 09, 10, 51 Josia's Goats\FINALS pngs and swfs\individual pngs\G7 T2a 09, 10, 51 Josia's Goats-06e.png"/>
          <p:cNvPicPr>
            <a:picLocks noChangeAspect="1" noChangeArrowheads="1"/>
          </p:cNvPicPr>
          <p:nvPr/>
        </p:nvPicPr>
        <p:blipFill>
          <a:blip r:embed="rId7"/>
          <a:srcRect/>
          <a:stretch>
            <a:fillRect/>
          </a:stretch>
        </p:blipFill>
        <p:spPr bwMode="auto">
          <a:xfrm>
            <a:off x="9218614" y="5780613"/>
            <a:ext cx="1130300" cy="723900"/>
          </a:xfrm>
          <a:prstGeom prst="rect">
            <a:avLst/>
          </a:prstGeom>
          <a:noFill/>
        </p:spPr>
      </p:pic>
      <p:pic>
        <p:nvPicPr>
          <p:cNvPr id="13" name="Picture 5" descr="D:\Zambia childrens project\LESSONS\G7 T2a 09, 10, 51 Josia's Goats\FINALS pngs and swfs\individual pngs\G7 T2a 09, 10, 51 Josia's Goats-06d.png"/>
          <p:cNvPicPr>
            <a:picLocks noChangeAspect="1" noChangeArrowheads="1"/>
          </p:cNvPicPr>
          <p:nvPr/>
        </p:nvPicPr>
        <p:blipFill>
          <a:blip r:embed="rId6"/>
          <a:srcRect/>
          <a:stretch>
            <a:fillRect/>
          </a:stretch>
        </p:blipFill>
        <p:spPr bwMode="auto">
          <a:xfrm>
            <a:off x="14156272" y="3574523"/>
            <a:ext cx="698500" cy="59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1000"/>
                            </p:stCondLst>
                            <p:childTnLst>
                              <p:par>
                                <p:cTn id="17" presetID="11" presetClass="entr" presetSubtype="0" fill="hold" nodeType="afterEffect">
                                  <p:stCondLst>
                                    <p:cond delay="1000"/>
                                  </p:stCondLst>
                                  <p:childTnLst>
                                    <p:set>
                                      <p:cBhvr>
                                        <p:cTn id="18" dur="100">
                                          <p:stCondLst>
                                            <p:cond delay="0"/>
                                          </p:stCondLst>
                                        </p:cTn>
                                        <p:tgtEl>
                                          <p:spTgt spid="4102"/>
                                        </p:tgtEl>
                                        <p:attrNameLst>
                                          <p:attrName>style.visibility</p:attrName>
                                        </p:attrNameLst>
                                      </p:cBhvr>
                                      <p:to>
                                        <p:strVal val="visible"/>
                                      </p:to>
                                    </p:set>
                                  </p:childTnLst>
                                </p:cTn>
                              </p:par>
                            </p:childTnLst>
                          </p:cTn>
                        </p:par>
                        <p:par>
                          <p:cTn id="19" fill="hold">
                            <p:stCondLst>
                              <p:cond delay="2100"/>
                            </p:stCondLst>
                            <p:childTnLst>
                              <p:par>
                                <p:cTn id="20" presetID="0" presetClass="path" presetSubtype="0" accel="50000" decel="50000" fill="hold" nodeType="afterEffect">
                                  <p:stCondLst>
                                    <p:cond delay="0"/>
                                  </p:stCondLst>
                                  <p:childTnLst>
                                    <p:animMotion origin="layout" path="M 1.25482E-6 -1.28913E-6 C -0.00314 -0.01189 -0.00771 -0.01423 -0.01282 -0.01775 C -0.0147 -0.01908 -0.01846 -0.02143 -0.01846 -0.02126 C -0.02752 -0.02076 -0.03648 -0.02109 -0.04544 -0.01959 C -0.04894 -0.01892 -0.051 -0.01389 -0.05396 -0.01071 C -0.05539 -0.00921 -0.05826 -0.00703 -0.05826 -0.00686 C -0.06023 -0.00218 -0.06194 -0.00167 -0.06462 -1.28913E-6 C -0.06534 0.00117 -0.06606 0.00235 -0.06678 0.00368 C -0.06731 0.00469 -0.06758 0.00687 -0.06821 0.0072 C -0.06929 0.0077 -0.07179 0.00301 -0.07251 0.00184 C -0.07323 -0.00402 -0.07278 -0.00418 -0.07529 -0.00703 C -0.07663 -0.00854 -0.0795 -0.01071 -0.0795 -0.01055 C -0.08667 -0.00988 -0.09707 -0.01105 -0.10442 -0.00536 C -0.1098 0.00402 -0.10299 -0.00703 -0.10935 -1.28913E-6 C -0.11186 0.00268 -0.11401 0.00787 -0.11652 0.01072 C -0.12011 0.0149 -0.12378 0.01591 -0.1271 0.02143 C -0.12943 0.01959 -0.13086 0.01624 -0.13283 0.01256 C -0.13328 0.01155 -0.13364 0.00988 -0.13427 0.00904 C -0.13561 0.00737 -0.13848 0.00536 -0.13848 0.00553 C -0.14986 0.00636 -0.15658 0.00469 -0.16617 0.01256 C -0.16698 0.01323 -0.16752 0.01524 -0.16833 0.01607 C -0.17057 0.01858 -0.17308 0.01942 -0.17541 0.02143 C -0.17612 0.0221 -0.17756 0.02327 -0.17756 0.02344 C -0.17899 0.01959 -0.18052 0.01473 -0.18249 0.01256 C -0.18392 0.01105 -0.18679 0.00904 -0.18679 0.00921 C -0.19575 0.01005 -0.20006 0.00871 -0.20732 0.01256 C -0.21341 0.01574 -0.21207 0.0154 -0.21735 0.01976 C -0.21807 0.02043 -0.2195 0.02143 -0.2195 0.0216 C -0.22175 0.01289 -0.22004 0.01674 -0.22515 0.01256 C -0.22587 0.01189 -0.22721 0.01072 -0.22721 0.01088 C -0.23008 0.01139 -0.23295 0.01172 -0.23582 0.01256 C -0.23886 0.01356 -0.24505 0.01607 -0.24505 0.01624 C -0.24621 0.01708 -0.25052 0.02377 -0.25141 0.02327 C -0.25195 0.02294 -0.25186 0.02093 -0.25204 0.01976 " pathEditMode="relative" rAng="0" ptsTypes="fffffffffffffffffffffffffffffffffA">
                                      <p:cBhvr>
                                        <p:cTn id="21" dur="2000" fill="hold"/>
                                        <p:tgtEl>
                                          <p:spTgt spid="4100"/>
                                        </p:tgtEl>
                                        <p:attrNameLst>
                                          <p:attrName>ppt_x</p:attrName>
                                          <p:attrName>ppt_y</p:attrName>
                                        </p:attrNameLst>
                                      </p:cBhvr>
                                      <p:rCtr x="-126" y="1"/>
                                    </p:animMotion>
                                  </p:childTnLst>
                                </p:cTn>
                              </p:par>
                            </p:childTnLst>
                          </p:cTn>
                        </p:par>
                        <p:par>
                          <p:cTn id="22" fill="hold">
                            <p:stCondLst>
                              <p:cond delay="4100"/>
                            </p:stCondLst>
                            <p:childTnLst>
                              <p:par>
                                <p:cTn id="23" presetID="11" presetClass="entr" presetSubtype="0" fill="hold" nodeType="afterEffect">
                                  <p:stCondLst>
                                    <p:cond delay="1000"/>
                                  </p:stCondLst>
                                  <p:childTnLst>
                                    <p:set>
                                      <p:cBhvr>
                                        <p:cTn id="24" dur="100">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2">
                                            <p:txEl>
                                              <p:pRg st="0" end="0"/>
                                            </p:txEl>
                                          </p:spTgt>
                                        </p:tgtEl>
                                      </p:cBhvr>
                                    </p:animEffect>
                                    <p:set>
                                      <p:cBhvr>
                                        <p:cTn id="29" dur="1" fill="hold">
                                          <p:stCondLst>
                                            <p:cond delay="999"/>
                                          </p:stCondLst>
                                        </p:cTn>
                                        <p:tgtEl>
                                          <p:spTgt spid="12">
                                            <p:txEl>
                                              <p:pRg st="0" end="0"/>
                                            </p:txEl>
                                          </p:spTgt>
                                        </p:tgtEl>
                                        <p:attrNameLst>
                                          <p:attrName>style.visibility</p:attrName>
                                        </p:attrNameLst>
                                      </p:cBhvr>
                                      <p:to>
                                        <p:strVal val="hidden"/>
                                      </p:to>
                                    </p:set>
                                  </p:childTnLst>
                                </p:cTn>
                              </p:par>
                              <p:par>
                                <p:cTn id="30" presetID="2" presetClass="entr" presetSubtype="1"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11" presetClass="entr" presetSubtype="0" fill="hold" nodeType="afterEffect">
                                  <p:stCondLst>
                                    <p:cond delay="1000"/>
                                  </p:stCondLst>
                                  <p:childTnLst>
                                    <p:set>
                                      <p:cBhvr>
                                        <p:cTn id="36" dur="1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3200" y="0"/>
            <a:ext cx="17914938" cy="9482138"/>
            <a:chOff x="-203200" y="0"/>
            <a:chExt cx="17914938" cy="9482138"/>
          </a:xfrm>
        </p:grpSpPr>
        <p:sp>
          <p:nvSpPr>
            <p:cNvPr id="14" name="Rectangle 13"/>
            <p:cNvSpPr/>
            <p:nvPr/>
          </p:nvSpPr>
          <p:spPr>
            <a:xfrm>
              <a:off x="-203200" y="0"/>
              <a:ext cx="17914938" cy="948213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descr="D:\Zambia childrens project\LESSONS\G7 T2a 09, 10, 51 Josia's Goats\FINALS pngs and swfs\individual pngs\G7 T2a 09, 10, 51 Josia's Goats-07a.png"/>
            <p:cNvPicPr>
              <a:picLocks noChangeAspect="1" noChangeArrowheads="1"/>
            </p:cNvPicPr>
            <p:nvPr/>
          </p:nvPicPr>
          <p:blipFill>
            <a:blip r:embed="rId3"/>
            <a:srcRect/>
            <a:stretch>
              <a:fillRect/>
            </a:stretch>
          </p:blipFill>
          <p:spPr bwMode="auto">
            <a:xfrm>
              <a:off x="0" y="406404"/>
              <a:ext cx="17711738" cy="8862190"/>
            </a:xfrm>
            <a:prstGeom prst="rect">
              <a:avLst/>
            </a:prstGeom>
            <a:noFill/>
          </p:spPr>
        </p:pic>
      </p:grpSp>
      <p:sp>
        <p:nvSpPr>
          <p:cNvPr id="11" name="Rounded Rectangle 10"/>
          <p:cNvSpPr/>
          <p:nvPr/>
        </p:nvSpPr>
        <p:spPr>
          <a:xfrm>
            <a:off x="120176" y="152397"/>
            <a:ext cx="17473555" cy="187446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529388" y="338669"/>
            <a:ext cx="16727833" cy="1477328"/>
          </a:xfrm>
          <a:prstGeom prst="rect">
            <a:avLst/>
          </a:prstGeom>
          <a:noFill/>
        </p:spPr>
        <p:txBody>
          <a:bodyPr wrap="square" rtlCol="0">
            <a:spAutoFit/>
          </a:bodyPr>
          <a:lstStyle/>
          <a:p>
            <a:pPr algn="ctr">
              <a:lnSpc>
                <a:spcPts val="3600"/>
              </a:lnSpc>
            </a:pPr>
            <a:r>
              <a:rPr lang="en-US" sz="3200" dirty="0" smtClean="0">
                <a:solidFill>
                  <a:schemeClr val="bg1"/>
                </a:solidFill>
                <a:effectLst>
                  <a:outerShdw blurRad="38100" dist="38100" dir="2700000" algn="tl">
                    <a:srgbClr val="000000">
                      <a:alpha val="43137"/>
                    </a:srgbClr>
                  </a:outerShdw>
                </a:effectLst>
              </a:rPr>
              <a:t>The watering hole never ran dry as it had a continuous supply of water from the nearby river. The water was always fresh and clean and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loved to fish here. But today, when he walked up to the water he saw something he had never seen before.</a:t>
            </a:r>
          </a:p>
        </p:txBody>
      </p:sp>
      <p:sp>
        <p:nvSpPr>
          <p:cNvPr id="5" name="TextBox 4"/>
          <p:cNvSpPr txBox="1"/>
          <p:nvPr/>
        </p:nvSpPr>
        <p:spPr>
          <a:xfrm>
            <a:off x="478589" y="338669"/>
            <a:ext cx="16727833" cy="1477328"/>
          </a:xfrm>
          <a:prstGeom prst="rect">
            <a:avLst/>
          </a:prstGeom>
          <a:noFill/>
        </p:spPr>
        <p:txBody>
          <a:bodyPr wrap="square" rtlCol="0">
            <a:spAutoFit/>
          </a:bodyPr>
          <a:lstStyle/>
          <a:p>
            <a:pPr algn="ctr"/>
            <a:r>
              <a:rPr lang="en-US" sz="3000" dirty="0" smtClean="0">
                <a:solidFill>
                  <a:schemeClr val="bg1"/>
                </a:solidFill>
                <a:effectLst>
                  <a:outerShdw blurRad="38100" dist="38100" dir="2700000" algn="tl">
                    <a:srgbClr val="000000">
                      <a:alpha val="43137"/>
                    </a:srgbClr>
                  </a:outerShdw>
                </a:effectLst>
              </a:rPr>
              <a:t>In some parts, the surface of the water was shiny and black and the water was browner that it usually was. He soon forgot about it though when he saw two fish floating on the surface, happy that he wouldn’t have to try very hard to catch his dinner today.</a:t>
            </a:r>
          </a:p>
        </p:txBody>
      </p:sp>
      <p:pic>
        <p:nvPicPr>
          <p:cNvPr id="5123" name="Picture 3" descr="D:\Zambia childrens project\LESSONS\G7 T2a 09, 10, 51 Josia's Goats\FINALS pngs and swfs\individual pngs\G7 T2a 09, 10, 51 Josia's Goats-07b.png"/>
          <p:cNvPicPr>
            <a:picLocks noChangeAspect="1" noChangeArrowheads="1"/>
          </p:cNvPicPr>
          <p:nvPr/>
        </p:nvPicPr>
        <p:blipFill>
          <a:blip r:embed="rId4"/>
          <a:srcRect/>
          <a:stretch>
            <a:fillRect/>
          </a:stretch>
        </p:blipFill>
        <p:spPr bwMode="auto">
          <a:xfrm>
            <a:off x="12532822" y="1355725"/>
            <a:ext cx="4673600" cy="8126413"/>
          </a:xfrm>
          <a:prstGeom prst="rect">
            <a:avLst/>
          </a:prstGeom>
          <a:noFill/>
        </p:spPr>
      </p:pic>
      <p:pic>
        <p:nvPicPr>
          <p:cNvPr id="5124" name="Picture 4" descr="D:\Zambia childrens project\LESSONS\G7 T2a 09, 10, 51 Josia's Goats\FINALS pngs and swfs\individual pngs\G7 T2a 09, 10, 51 Josia's Goats-06e.png"/>
          <p:cNvPicPr>
            <a:picLocks noChangeAspect="1" noChangeArrowheads="1"/>
          </p:cNvPicPr>
          <p:nvPr/>
        </p:nvPicPr>
        <p:blipFill>
          <a:blip r:embed="rId5"/>
          <a:srcRect/>
          <a:stretch>
            <a:fillRect/>
          </a:stretch>
        </p:blipFill>
        <p:spPr bwMode="auto">
          <a:xfrm rot="1138589" flipH="1">
            <a:off x="2045619" y="6386055"/>
            <a:ext cx="1079901" cy="691622"/>
          </a:xfrm>
          <a:prstGeom prst="rect">
            <a:avLst/>
          </a:prstGeom>
          <a:noFill/>
        </p:spPr>
      </p:pic>
      <p:sp>
        <p:nvSpPr>
          <p:cNvPr id="17" name="TextBox 16"/>
          <p:cNvSpPr txBox="1"/>
          <p:nvPr/>
        </p:nvSpPr>
        <p:spPr>
          <a:xfrm>
            <a:off x="12564529" y="2150538"/>
            <a:ext cx="1424555" cy="1323439"/>
          </a:xfrm>
          <a:prstGeom prst="rect">
            <a:avLst/>
          </a:prstGeom>
          <a:noFill/>
        </p:spPr>
        <p:txBody>
          <a:bodyPr wrap="square" rtlCol="0">
            <a:spAutoFit/>
          </a:bodyPr>
          <a:lstStyle/>
          <a:p>
            <a:pPr algn="ctr"/>
            <a:r>
              <a:rPr lang="en-US" sz="8000" dirty="0" smtClean="0"/>
              <a:t>?</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childTnLst>
                                </p:cTn>
                              </p:par>
                              <p:par>
                                <p:cTn id="15" presetID="2" presetClass="entr" presetSubtype="1"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1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2">
                                            <p:txEl>
                                              <p:pRg st="0" end="0"/>
                                            </p:txEl>
                                          </p:spTgt>
                                        </p:tgtEl>
                                      </p:cBhvr>
                                    </p:animEffect>
                                    <p:set>
                                      <p:cBhvr>
                                        <p:cTn id="27" dur="1" fill="hold">
                                          <p:stCondLst>
                                            <p:cond delay="999"/>
                                          </p:stCondLst>
                                        </p:cTn>
                                        <p:tgtEl>
                                          <p:spTgt spid="12">
                                            <p:txEl>
                                              <p:pRg st="0" end="0"/>
                                            </p:txEl>
                                          </p:spTgt>
                                        </p:tgtEl>
                                        <p:attrNameLst>
                                          <p:attrName>style.visibility</p:attrName>
                                        </p:attrNameLst>
                                      </p:cBhvr>
                                      <p:to>
                                        <p:strVal val="hidden"/>
                                      </p:to>
                                    </p:set>
                                  </p:childTnLst>
                                </p:cTn>
                              </p:par>
                              <p:par>
                                <p:cTn id="28" presetID="2" presetClass="entr" presetSubtype="1" fill="hold"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0-#ppt_h/2"/>
                                          </p:val>
                                        </p:tav>
                                        <p:tav tm="100000">
                                          <p:val>
                                            <p:strVal val="#ppt_y"/>
                                          </p:val>
                                        </p:tav>
                                      </p:tavLst>
                                    </p:anim>
                                  </p:childTnLst>
                                </p:cTn>
                              </p:par>
                              <p:par>
                                <p:cTn id="32" presetID="1" presetClass="exit"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1000"/>
                            </p:stCondLst>
                            <p:childTnLst>
                              <p:par>
                                <p:cTn id="35" presetID="11" presetClass="entr" presetSubtype="0" fill="hold" nodeType="afterEffect">
                                  <p:stCondLst>
                                    <p:cond delay="1000"/>
                                  </p:stCondLst>
                                  <p:childTnLst>
                                    <p:set>
                                      <p:cBhvr>
                                        <p:cTn id="36" dur="100">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ropbox\Artist Andre Adams\New work\Grade 7 term 2a\For Artists\G7 T2a 09, 10, 51 Josia's Goats\art work\slide 8\individual pngs\G7 T2a 09, 10, 51 Josia's Goats-08.png"/>
          <p:cNvPicPr>
            <a:picLocks noChangeAspect="1" noChangeArrowheads="1"/>
          </p:cNvPicPr>
          <p:nvPr/>
        </p:nvPicPr>
        <p:blipFill>
          <a:blip r:embed="rId3"/>
          <a:srcRect/>
          <a:stretch>
            <a:fillRect/>
          </a:stretch>
        </p:blipFill>
        <p:spPr bwMode="auto">
          <a:xfrm>
            <a:off x="1645" y="643454"/>
            <a:ext cx="17710093" cy="8861367"/>
          </a:xfrm>
          <a:prstGeom prst="rect">
            <a:avLst/>
          </a:prstGeom>
          <a:noFill/>
        </p:spPr>
      </p:pic>
      <p:sp>
        <p:nvSpPr>
          <p:cNvPr id="11" name="Rounded Rectangle 10"/>
          <p:cNvSpPr/>
          <p:nvPr/>
        </p:nvSpPr>
        <p:spPr>
          <a:xfrm>
            <a:off x="0" y="104690"/>
            <a:ext cx="17710093" cy="1578460"/>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270940"/>
            <a:ext cx="16727833" cy="120032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“It must have been the rain we had last night, stirred up the bottom a bit,” </a:t>
            </a:r>
            <a:br>
              <a:rPr lang="en-US" sz="3600" dirty="0" smtClean="0">
                <a:solidFill>
                  <a:schemeClr val="bg1"/>
                </a:solidFill>
                <a:effectLst>
                  <a:outerShdw blurRad="38100" dist="38100" dir="2700000" algn="tl">
                    <a:srgbClr val="000000">
                      <a:alpha val="43137"/>
                    </a:srgbClr>
                  </a:outerShdw>
                </a:effectLst>
              </a:rPr>
            </a:br>
            <a:r>
              <a:rPr lang="en-US" sz="3600" dirty="0" err="1" smtClean="0">
                <a:solidFill>
                  <a:schemeClr val="bg1"/>
                </a:solidFill>
                <a:effectLst>
                  <a:outerShdw blurRad="38100" dist="38100" dir="2700000" algn="tl">
                    <a:srgbClr val="000000">
                      <a:alpha val="43137"/>
                    </a:srgbClr>
                  </a:outerShdw>
                </a:effectLst>
              </a:rPr>
              <a:t>Josia</a:t>
            </a:r>
            <a:r>
              <a:rPr lang="en-US" sz="3600" dirty="0" smtClean="0">
                <a:solidFill>
                  <a:schemeClr val="bg1"/>
                </a:solidFill>
                <a:effectLst>
                  <a:outerShdw blurRad="38100" dist="38100" dir="2700000" algn="tl">
                    <a:srgbClr val="000000">
                      <a:alpha val="43137"/>
                    </a:srgbClr>
                  </a:outerShdw>
                </a:effectLst>
              </a:rPr>
              <a:t> said to himself. “Nothing to worry about, I’m sure. </a:t>
            </a:r>
          </a:p>
        </p:txBody>
      </p:sp>
      <p:sp>
        <p:nvSpPr>
          <p:cNvPr id="8" name="TextBox 7"/>
          <p:cNvSpPr txBox="1"/>
          <p:nvPr/>
        </p:nvSpPr>
        <p:spPr>
          <a:xfrm>
            <a:off x="476944" y="321739"/>
            <a:ext cx="16727833" cy="1077218"/>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Come on you troublesome animals, drink up!” </a:t>
            </a: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said to his goats affectionately.  He rested under the shade of the big tree and he laid his two fish out in the sun to dry.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1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12">
                                            <p:txEl>
                                              <p:pRg st="0" end="0"/>
                                            </p:txEl>
                                          </p:spTgt>
                                        </p:tgtEl>
                                      </p:cBhvr>
                                    </p:animEffect>
                                    <p:set>
                                      <p:cBhvr>
                                        <p:cTn id="20" dur="1" fill="hold">
                                          <p:stCondLst>
                                            <p:cond delay="999"/>
                                          </p:stCondLst>
                                        </p:cTn>
                                        <p:tgtEl>
                                          <p:spTgt spid="12">
                                            <p:txEl>
                                              <p:pRg st="0" end="0"/>
                                            </p:txEl>
                                          </p:spTgt>
                                        </p:tgtEl>
                                        <p:attrNameLst>
                                          <p:attrName>style.visibility</p:attrName>
                                        </p:attrNameLst>
                                      </p:cBhvr>
                                      <p:to>
                                        <p:strVal val="hidden"/>
                                      </p:to>
                                    </p:set>
                                  </p:childTnLst>
                                </p:cTn>
                              </p:par>
                              <p:par>
                                <p:cTn id="21" presetID="2" presetClass="entr" presetSubtype="1"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ropbox\Artist Andre Adams\New work\Grade 7 term 2a\For Artists\G7 T2a 09, 10, 51 Josia's Goats\art work\slide 9\individual pngs\G7 T2a 09, 10, 51 Josia's Goats-09a.png"/>
          <p:cNvPicPr>
            <a:picLocks noChangeAspect="1" noChangeArrowheads="1"/>
          </p:cNvPicPr>
          <p:nvPr/>
        </p:nvPicPr>
        <p:blipFill>
          <a:blip r:embed="rId3"/>
          <a:srcRect/>
          <a:stretch>
            <a:fillRect/>
          </a:stretch>
        </p:blipFill>
        <p:spPr bwMode="auto">
          <a:xfrm>
            <a:off x="0" y="637704"/>
            <a:ext cx="17710093" cy="8861367"/>
          </a:xfrm>
          <a:prstGeom prst="rect">
            <a:avLst/>
          </a:prstGeom>
          <a:noFill/>
        </p:spPr>
      </p:pic>
      <p:sp>
        <p:nvSpPr>
          <p:cNvPr id="11" name="Rounded Rectangle 10"/>
          <p:cNvSpPr/>
          <p:nvPr/>
        </p:nvSpPr>
        <p:spPr>
          <a:xfrm>
            <a:off x="0" y="104689"/>
            <a:ext cx="17710093" cy="1944243"/>
          </a:xfrm>
          <a:prstGeom prst="roundRect">
            <a:avLst/>
          </a:prstGeom>
          <a:ln w="76200">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476944" y="270940"/>
            <a:ext cx="16727833" cy="1569660"/>
          </a:xfrm>
          <a:prstGeom prst="rect">
            <a:avLst/>
          </a:prstGeom>
          <a:noFill/>
        </p:spPr>
        <p:txBody>
          <a:bodyPr wrap="square" rtlCol="0">
            <a:spAutoFit/>
          </a:bodyPr>
          <a:lstStyle/>
          <a:p>
            <a:pPr algn="ctr"/>
            <a:r>
              <a:rPr lang="en-US" sz="3200" dirty="0" err="1" smtClean="0">
                <a:solidFill>
                  <a:schemeClr val="bg1"/>
                </a:solidFill>
                <a:effectLst>
                  <a:outerShdw blurRad="38100" dist="38100" dir="2700000" algn="tl">
                    <a:srgbClr val="000000">
                      <a:alpha val="43137"/>
                    </a:srgbClr>
                  </a:outerShdw>
                </a:effectLst>
              </a:rPr>
              <a:t>Josia</a:t>
            </a:r>
            <a:r>
              <a:rPr lang="en-US" sz="3200" dirty="0" smtClean="0">
                <a:solidFill>
                  <a:schemeClr val="bg1"/>
                </a:solidFill>
                <a:effectLst>
                  <a:outerShdw blurRad="38100" dist="38100" dir="2700000" algn="tl">
                    <a:srgbClr val="000000">
                      <a:alpha val="43137"/>
                    </a:srgbClr>
                  </a:outerShdw>
                </a:effectLst>
              </a:rPr>
              <a:t> woke with a start to the sound of a noisy engine. Feeling puzzled he rounded up his herd and got on his way. As he got into the clearing, he saw a big truck, dirty and leaking oil everywhere. It seemed as if it was on its way to the river.</a:t>
            </a:r>
          </a:p>
        </p:txBody>
      </p:sp>
      <p:sp>
        <p:nvSpPr>
          <p:cNvPr id="8" name="TextBox 7"/>
          <p:cNvSpPr txBox="1"/>
          <p:nvPr/>
        </p:nvSpPr>
        <p:spPr>
          <a:xfrm>
            <a:off x="476944" y="637704"/>
            <a:ext cx="16727833" cy="707886"/>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rPr>
              <a:t>“I wonder what that machine is doing.” </a:t>
            </a:r>
            <a:r>
              <a:rPr lang="en-US" sz="4000" dirty="0" err="1" smtClean="0">
                <a:solidFill>
                  <a:schemeClr val="bg1"/>
                </a:solidFill>
                <a:effectLst>
                  <a:outerShdw blurRad="38100" dist="38100" dir="2700000" algn="tl">
                    <a:srgbClr val="000000">
                      <a:alpha val="43137"/>
                    </a:srgbClr>
                  </a:outerShdw>
                </a:effectLst>
              </a:rPr>
              <a:t>Josia</a:t>
            </a:r>
            <a:r>
              <a:rPr lang="en-US" sz="4000" dirty="0" smtClean="0">
                <a:solidFill>
                  <a:schemeClr val="bg1"/>
                </a:solidFill>
                <a:effectLst>
                  <a:outerShdw blurRad="38100" dist="38100" dir="2700000" algn="tl">
                    <a:srgbClr val="000000">
                      <a:alpha val="43137"/>
                    </a:srgbClr>
                  </a:outerShdw>
                </a:effectLst>
              </a:rPr>
              <a:t> thought to himself.</a:t>
            </a:r>
          </a:p>
        </p:txBody>
      </p:sp>
      <p:pic>
        <p:nvPicPr>
          <p:cNvPr id="7171" name="Picture 3" descr="C:\Users\User\Dropbox\Artist Andre Adams\New work\Grade 7 term 2a\For Artists\G7 T2a 09, 10, 51 Josia's Goats\art work\slide 9\individual pngs\G7 T2a 09, 10, 51 Josia's Goats-09b.png"/>
          <p:cNvPicPr>
            <a:picLocks noChangeAspect="1" noChangeArrowheads="1"/>
          </p:cNvPicPr>
          <p:nvPr/>
        </p:nvPicPr>
        <p:blipFill>
          <a:blip r:embed="rId4"/>
          <a:srcRect/>
          <a:stretch>
            <a:fillRect/>
          </a:stretch>
        </p:blipFill>
        <p:spPr bwMode="auto">
          <a:xfrm>
            <a:off x="17204777" y="1359958"/>
            <a:ext cx="4864100" cy="8189912"/>
          </a:xfrm>
          <a:prstGeom prst="rect">
            <a:avLst/>
          </a:prstGeom>
          <a:noFill/>
        </p:spPr>
      </p:pic>
      <p:sp>
        <p:nvSpPr>
          <p:cNvPr id="7" name="TextBox 6"/>
          <p:cNvSpPr txBox="1"/>
          <p:nvPr/>
        </p:nvSpPr>
        <p:spPr>
          <a:xfrm>
            <a:off x="948267" y="3327119"/>
            <a:ext cx="3471333" cy="2057669"/>
          </a:xfrm>
          <a:prstGeom prst="rect">
            <a:avLst/>
          </a:prstGeom>
          <a:noFill/>
        </p:spPr>
        <p:txBody>
          <a:bodyPr wrap="square" rtlCol="0">
            <a:prstTxWarp prst="textCascadeDown">
              <a:avLst/>
            </a:prstTxWarp>
            <a:spAutoFit/>
          </a:bodyPr>
          <a:lstStyle/>
          <a:p>
            <a:r>
              <a:rPr lang="en-US" sz="6000" dirty="0" err="1" smtClean="0">
                <a:solidFill>
                  <a:schemeClr val="bg1">
                    <a:lumMod val="50000"/>
                  </a:schemeClr>
                </a:solidFill>
              </a:rPr>
              <a:t>MineCo</a:t>
            </a:r>
            <a:endParaRPr lang="en-US" sz="60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childTnLst>
                                </p:cTn>
                              </p:par>
                              <p:par>
                                <p:cTn id="15" presetID="2" presetClass="entr" presetSubtype="1"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0" presetClass="path" presetSubtype="0" accel="50000" decel="50000" fill="hold" nodeType="afterEffect">
                                  <p:stCondLst>
                                    <p:cond delay="0"/>
                                  </p:stCondLst>
                                  <p:childTnLst>
                                    <p:animMotion origin="layout" path="M -9.82343E-7 4.68441E-6 C -0.00125 -0.00201 -0.00224 -0.00519 -0.00349 -0.0072 C -0.00403 -0.00804 -0.00824 -0.01055 -0.00842 -0.01072 C -0.01353 -0.01943 -0.01721 -0.02143 -0.02312 -0.02495 C -0.03298 -0.02311 -0.04266 -0.01892 -0.05252 -0.01608 C -0.05736 -0.01172 -0.06175 -0.00419 -0.0665 4.68441E-6 C -0.0683 0.00435 -0.06982 0.00703 -0.07215 0.00887 C -0.07627 -0.00168 -0.08398 -0.00419 -0.08963 -0.0072 C -0.09787 -0.00653 -0.10603 -0.00704 -0.11419 -0.00536 C -0.11652 -0.00486 -0.11867 0.002 -0.12109 0.00351 C -0.12342 0.00753 -0.12476 0.01205 -0.12745 0.01423 C -0.12942 0.01942 -0.13032 0.02009 -0.1331 0.01791 C -0.13382 0.01674 -0.13435 0.01506 -0.13516 0.01423 C -0.13651 0.01272 -0.13937 0.01071 -0.13937 0.01088 C -0.14636 0.01138 -0.15336 0.01155 -0.16035 0.01255 C -0.16375 0.01305 -0.16635 0.01875 -0.1694 0.02143 C -0.16994 0.0226 -0.17021 0.02528 -0.17092 0.02494 C -0.17334 0.0236 -0.17263 0.0169 -0.17433 0.01423 C -0.17558 0.01222 -0.17854 0.01071 -0.17854 0.01088 C -0.18033 0.01105 -0.19073 0.01322 -0.19324 0.01423 C -0.19566 0.01523 -0.20032 0.01958 -0.20032 0.01975 C -0.20274 0.02611 -0.20104 0.02377 -0.20588 0.01958 C -0.2066 0.01891 -0.20794 0.01791 -0.20794 0.01808 C -0.20973 0.01808 -0.22407 0.01439 -0.2282 0.02494 " pathEditMode="relative" rAng="0" ptsTypes="fffffffffffffffffffffffA">
                                      <p:cBhvr>
                                        <p:cTn id="21" dur="2000" fill="hold"/>
                                        <p:tgtEl>
                                          <p:spTgt spid="7171"/>
                                        </p:tgtEl>
                                        <p:attrNameLst>
                                          <p:attrName>ppt_x</p:attrName>
                                          <p:attrName>ppt_y</p:attrName>
                                        </p:attrNameLst>
                                      </p:cBhvr>
                                      <p:rCtr x="-114" y="1"/>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2">
                                            <p:txEl>
                                              <p:pRg st="0" end="0"/>
                                            </p:txEl>
                                          </p:spTgt>
                                        </p:tgtEl>
                                      </p:cBhvr>
                                    </p:animEffect>
                                    <p:set>
                                      <p:cBhvr>
                                        <p:cTn id="26" dur="1" fill="hold">
                                          <p:stCondLst>
                                            <p:cond delay="999"/>
                                          </p:stCondLst>
                                        </p:cTn>
                                        <p:tgtEl>
                                          <p:spTgt spid="12">
                                            <p:txEl>
                                              <p:pRg st="0" end="0"/>
                                            </p:txEl>
                                          </p:spTgt>
                                        </p:tgtEl>
                                        <p:attrNameLst>
                                          <p:attrName>style.visibility</p:attrName>
                                        </p:attrNameLst>
                                      </p:cBhvr>
                                      <p:to>
                                        <p:strVal val="hidden"/>
                                      </p:to>
                                    </p:set>
                                  </p:childTnLst>
                                </p:cTn>
                              </p:par>
                              <p:par>
                                <p:cTn id="27" presetID="2" presetClass="entr" presetSubtype="1"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16266</TotalTime>
  <Words>1265</Words>
  <Application>Microsoft Macintosh PowerPoint</Application>
  <PresentationFormat>Custom</PresentationFormat>
  <Paragraphs>92</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Southtown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Tricia Belchere</dc:creator>
  <cp:lastModifiedBy>User</cp:lastModifiedBy>
  <cp:revision>471</cp:revision>
  <dcterms:created xsi:type="dcterms:W3CDTF">2013-02-20T11:21:48Z</dcterms:created>
  <dcterms:modified xsi:type="dcterms:W3CDTF">2013-02-20T20:44:16Z</dcterms:modified>
</cp:coreProperties>
</file>